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6" r:id="rId2"/>
  </p:sldMasterIdLst>
  <p:notesMasterIdLst>
    <p:notesMasterId r:id="rId27"/>
  </p:notesMasterIdLst>
  <p:sldIdLst>
    <p:sldId id="3228" r:id="rId3"/>
    <p:sldId id="548" r:id="rId4"/>
    <p:sldId id="3238" r:id="rId5"/>
    <p:sldId id="3239" r:id="rId6"/>
    <p:sldId id="3240" r:id="rId7"/>
    <p:sldId id="3233" r:id="rId8"/>
    <p:sldId id="3248" r:id="rId9"/>
    <p:sldId id="3242" r:id="rId10"/>
    <p:sldId id="3249" r:id="rId11"/>
    <p:sldId id="3246" r:id="rId12"/>
    <p:sldId id="3247" r:id="rId13"/>
    <p:sldId id="3250" r:id="rId14"/>
    <p:sldId id="3251" r:id="rId15"/>
    <p:sldId id="3252" r:id="rId16"/>
    <p:sldId id="3243" r:id="rId17"/>
    <p:sldId id="3254" r:id="rId18"/>
    <p:sldId id="3253" r:id="rId19"/>
    <p:sldId id="3255" r:id="rId20"/>
    <p:sldId id="3260" r:id="rId21"/>
    <p:sldId id="3259" r:id="rId22"/>
    <p:sldId id="3258" r:id="rId23"/>
    <p:sldId id="3257" r:id="rId24"/>
    <p:sldId id="3235" r:id="rId25"/>
    <p:sldId id="3231"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9F8"/>
    <a:srgbClr val="F4F4F4"/>
    <a:srgbClr val="EDEDED"/>
    <a:srgbClr val="F7F7F7"/>
    <a:srgbClr val="FFFFFF"/>
    <a:srgbClr val="1A78C3"/>
    <a:srgbClr val="1A78C2"/>
    <a:srgbClr val="1B6299"/>
    <a:srgbClr val="8609AD"/>
    <a:srgbClr val="1C62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94" autoAdjust="0"/>
    <p:restoredTop sz="86430"/>
  </p:normalViewPr>
  <p:slideViewPr>
    <p:cSldViewPr snapToGrid="0" showGuides="1">
      <p:cViewPr>
        <p:scale>
          <a:sx n="97" d="100"/>
          <a:sy n="97" d="100"/>
        </p:scale>
        <p:origin x="480" y="13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jpeg>
</file>

<file path=ppt/media/image10.jpeg>
</file>

<file path=ppt/media/image11.jpeg>
</file>

<file path=ppt/media/image12.png>
</file>

<file path=ppt/media/image2.png>
</file>

<file path=ppt/media/image3.jpeg>
</file>

<file path=ppt/media/image4.png>
</file>

<file path=ppt/media/image5.jpeg>
</file>

<file path=ppt/media/image6.png>
</file>

<file path=ppt/media/image7.pn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893C12-D317-442F-945E-D6517EECB5C8}" type="datetimeFigureOut">
              <a:rPr lang="zh-CN" altLang="en-US" smtClean="0"/>
              <a:t>2021/6/1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933A62-8780-4CAA-8D19-25292B7F5684}"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b="0" i="0" kern="1200" dirty="0">
                <a:solidFill>
                  <a:schemeClr val="tx1"/>
                </a:solidFill>
                <a:effectLst/>
                <a:latin typeface="+mn-lt"/>
                <a:ea typeface="+mn-ea"/>
                <a:cs typeface="+mn-cs"/>
              </a:rPr>
              <a:t> IR </a:t>
            </a:r>
            <a:r>
              <a:rPr lang="zh-CN" altLang="en-US" sz="1200" b="0" i="0" kern="1200" dirty="0">
                <a:solidFill>
                  <a:schemeClr val="tx1"/>
                </a:solidFill>
                <a:effectLst/>
                <a:latin typeface="+mn-lt"/>
                <a:ea typeface="+mn-ea"/>
                <a:cs typeface="+mn-cs"/>
              </a:rPr>
              <a:t>变化与相应基因的表达改变呈负相关，</a:t>
            </a:r>
            <a:r>
              <a:rPr lang="en"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并有助于衰老相关的表型，扩展了 </a:t>
            </a:r>
            <a:r>
              <a:rPr lang="en" altLang="zh-CN" sz="1200" b="0" i="0" kern="1200" dirty="0">
                <a:solidFill>
                  <a:schemeClr val="tx1"/>
                </a:solidFill>
                <a:effectLst/>
                <a:latin typeface="+mn-lt"/>
                <a:ea typeface="+mn-ea"/>
                <a:cs typeface="+mn-cs"/>
              </a:rPr>
              <a:t>IR </a:t>
            </a:r>
            <a:r>
              <a:rPr lang="zh-CN" altLang="en-US" sz="1200" b="0" i="0" kern="1200" dirty="0">
                <a:solidFill>
                  <a:schemeClr val="tx1"/>
                </a:solidFill>
                <a:effectLst/>
                <a:latin typeface="+mn-lt"/>
                <a:ea typeface="+mn-ea"/>
                <a:cs typeface="+mn-cs"/>
              </a:rPr>
              <a:t>的生物学意义</a:t>
            </a:r>
            <a:endParaRPr kumimoji="1" lang="zh-CN" altLang="en-US" dirty="0"/>
          </a:p>
        </p:txBody>
      </p:sp>
      <p:sp>
        <p:nvSpPr>
          <p:cNvPr id="4" name="灯片编号占位符 3"/>
          <p:cNvSpPr>
            <a:spLocks noGrp="1"/>
          </p:cNvSpPr>
          <p:nvPr>
            <p:ph type="sldNum" sz="quarter" idx="5"/>
          </p:nvPr>
        </p:nvSpPr>
        <p:spPr/>
        <p:txBody>
          <a:bodyPr/>
          <a:lstStyle/>
          <a:p>
            <a:fld id="{BB933A62-8780-4CAA-8D19-25292B7F5684}" type="slidenum">
              <a:rPr lang="zh-CN" altLang="en-US" smtClean="0"/>
              <a:t>1</a:t>
            </a:fld>
            <a:endParaRPr lang="zh-CN" altLang="en-US"/>
          </a:p>
        </p:txBody>
      </p:sp>
    </p:spTree>
    <p:extLst>
      <p:ext uri="{BB962C8B-B14F-4D97-AF65-F5344CB8AC3E}">
        <p14:creationId xmlns:p14="http://schemas.microsoft.com/office/powerpoint/2010/main" val="1595914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changes of IR during senescence may fine-tune gene expression and </a:t>
            </a:r>
            <a:r>
              <a:rPr lang="en" altLang="zh-CN" sz="1200" b="1" kern="1200" dirty="0">
                <a:solidFill>
                  <a:schemeClr val="tx1"/>
                </a:solidFill>
                <a:effectLst/>
                <a:latin typeface="+mn-lt"/>
                <a:ea typeface="+mn-ea"/>
                <a:cs typeface="+mn-cs"/>
              </a:rPr>
              <a:t>negatively correlate with gene expression </a:t>
            </a:r>
            <a:r>
              <a:rPr lang="en" altLang="zh-CN" sz="1200" kern="1200" dirty="0">
                <a:solidFill>
                  <a:schemeClr val="tx1"/>
                </a:solidFill>
                <a:effectLst/>
                <a:latin typeface="+mn-lt"/>
                <a:ea typeface="+mn-ea"/>
                <a:cs typeface="+mn-cs"/>
              </a:rPr>
              <a:t>senescence</a:t>
            </a:r>
            <a:endParaRPr lang="en" altLang="zh-CN" dirty="0"/>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3019143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为什么某些内含子被保留，接下来作者根据内含子的序列差异和 </a:t>
            </a:r>
            <a:r>
              <a:rPr lang="en" altLang="zh-CN" sz="1200" b="0" i="0" kern="1200" dirty="0">
                <a:solidFill>
                  <a:schemeClr val="tx1"/>
                </a:solidFill>
                <a:effectLst/>
                <a:latin typeface="+mn-lt"/>
                <a:ea typeface="+mn-ea"/>
                <a:cs typeface="+mn-cs"/>
              </a:rPr>
              <a:t>RBP </a:t>
            </a:r>
            <a:r>
              <a:rPr lang="zh-CN" altLang="en-US" sz="1200" b="0" i="0" kern="1200" dirty="0">
                <a:solidFill>
                  <a:schemeClr val="tx1"/>
                </a:solidFill>
                <a:effectLst/>
                <a:latin typeface="+mn-lt"/>
                <a:ea typeface="+mn-ea"/>
                <a:cs typeface="+mn-cs"/>
              </a:rPr>
              <a:t>结合特性解释 </a:t>
            </a:r>
            <a:r>
              <a:rPr lang="en" altLang="zh-CN" sz="1200" b="0" i="0" kern="1200" dirty="0">
                <a:solidFill>
                  <a:schemeClr val="tx1"/>
                </a:solidFill>
                <a:effectLst/>
                <a:latin typeface="+mn-lt"/>
                <a:ea typeface="+mn-ea"/>
                <a:cs typeface="+mn-cs"/>
              </a:rPr>
              <a:t>IR </a:t>
            </a:r>
            <a:r>
              <a:rPr lang="zh-CN" altLang="en-US" sz="1200" b="0" i="0" kern="1200" dirty="0">
                <a:solidFill>
                  <a:schemeClr val="tx1"/>
                </a:solidFill>
                <a:effectLst/>
                <a:latin typeface="+mn-lt"/>
                <a:ea typeface="+mn-ea"/>
                <a:cs typeface="+mn-cs"/>
              </a:rPr>
              <a:t>调控</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 altLang="zh-CN" dirty="0" err="1"/>
              <a:t>Wilcoxons</a:t>
            </a:r>
            <a:r>
              <a:rPr lang="en" altLang="zh-CN" dirty="0"/>
              <a:t>: </a:t>
            </a:r>
            <a:r>
              <a:rPr lang="zh-CN" altLang="en-US" sz="1200" b="0" i="0" kern="1200" dirty="0">
                <a:solidFill>
                  <a:schemeClr val="tx1"/>
                </a:solidFill>
                <a:effectLst/>
                <a:latin typeface="+mn-lt"/>
                <a:ea typeface="+mn-ea"/>
                <a:cs typeface="+mn-cs"/>
              </a:rPr>
              <a:t>维克松</a:t>
            </a:r>
            <a:br>
              <a:rPr lang="en-US" altLang="zh-CN" sz="1200" b="0" i="0" kern="1200" dirty="0">
                <a:solidFill>
                  <a:schemeClr val="tx1"/>
                </a:solidFill>
                <a:effectLst/>
                <a:latin typeface="+mn-lt"/>
                <a:ea typeface="+mn-ea"/>
                <a:cs typeface="+mn-cs"/>
              </a:rPr>
            </a:br>
            <a:br>
              <a:rPr lang="en-US" altLang="zh-CN" sz="1200" b="0" i="0" kern="1200" dirty="0">
                <a:solidFill>
                  <a:schemeClr val="tx1"/>
                </a:solidFill>
                <a:effectLst/>
                <a:latin typeface="+mn-lt"/>
                <a:ea typeface="+mn-ea"/>
                <a:cs typeface="+mn-cs"/>
              </a:rPr>
            </a:b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4552416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dirty="0">
                <a:latin typeface="Times New Roman" panose="02020603050405020304" pitchFamily="18" charset="0"/>
                <a:cs typeface="Times New Roman" panose="02020603050405020304" pitchFamily="18" charset="0"/>
              </a:rPr>
              <a:t>Genomic coordinates of 171 RBP-binding sites</a:t>
            </a:r>
            <a:r>
              <a:rPr lang="zh-CN" altLang="en-US" sz="1200" dirty="0">
                <a:latin typeface="Times New Roman" panose="02020603050405020304" pitchFamily="18" charset="0"/>
                <a:cs typeface="Times New Roman" panose="02020603050405020304" pitchFamily="18" charset="0"/>
              </a:rPr>
              <a:t> （</a:t>
            </a:r>
            <a:r>
              <a:rPr lang="en-US" altLang="zh-CN" sz="1200" dirty="0" err="1">
                <a:latin typeface="Times New Roman" panose="02020603050405020304" pitchFamily="18" charset="0"/>
                <a:cs typeface="Times New Roman" panose="02020603050405020304" pitchFamily="18" charset="0"/>
              </a:rPr>
              <a:t>i</a:t>
            </a:r>
            <a:r>
              <a:rPr lang="en" altLang="zh-CN" sz="1200" dirty="0" err="1">
                <a:latin typeface="Times New Roman" panose="02020603050405020304" pitchFamily="18" charset="0"/>
                <a:cs typeface="Times New Roman" panose="02020603050405020304" pitchFamily="18" charset="0"/>
              </a:rPr>
              <a:t>ntron</a:t>
            </a:r>
            <a:r>
              <a:rPr lang="en" altLang="zh-CN" sz="1200" dirty="0">
                <a:latin typeface="Times New Roman" panose="02020603050405020304" pitchFamily="18" charset="0"/>
                <a:cs typeface="Times New Roman" panose="02020603050405020304" pitchFamily="18" charset="0"/>
              </a:rPr>
              <a:t>-located-binding sites</a:t>
            </a:r>
            <a:r>
              <a:rPr lang="zh-CN" altLang="en-US" sz="1200" dirty="0">
                <a:latin typeface="Times New Roman" panose="02020603050405020304" pitchFamily="18" charset="0"/>
                <a:cs typeface="Times New Roman" panose="02020603050405020304" pitchFamily="18" charset="0"/>
              </a:rPr>
              <a:t>）</a:t>
            </a:r>
            <a:r>
              <a:rPr lang="en" altLang="zh-CN" sz="1200" dirty="0">
                <a:latin typeface="Times New Roman" panose="02020603050405020304" pitchFamily="18" charset="0"/>
                <a:cs typeface="Times New Roman" panose="02020603050405020304" pitchFamily="18" charset="0"/>
              </a:rPr>
              <a:t> based on experimental evidences were downloaded from the POSTAR2 database</a:t>
            </a:r>
          </a:p>
          <a:p>
            <a:endParaRPr lang="en-US" altLang="zh-CN" dirty="0"/>
          </a:p>
          <a:p>
            <a:r>
              <a:rPr lang="en" altLang="zh-CN" sz="1200" kern="1200" dirty="0">
                <a:solidFill>
                  <a:schemeClr val="tx1"/>
                </a:solidFill>
                <a:effectLst/>
                <a:latin typeface="+mn-lt"/>
                <a:ea typeface="+mn-ea"/>
                <a:cs typeface="+mn-cs"/>
              </a:rPr>
              <a:t>experimentally identified by </a:t>
            </a:r>
            <a:r>
              <a:rPr lang="en" altLang="zh-CN" sz="1200" b="0" i="0" kern="1200" dirty="0">
                <a:solidFill>
                  <a:schemeClr val="tx1"/>
                </a:solidFill>
                <a:effectLst/>
                <a:latin typeface="+mn-lt"/>
                <a:ea typeface="+mn-ea"/>
                <a:cs typeface="+mn-cs"/>
              </a:rPr>
              <a:t>Clip: </a:t>
            </a:r>
            <a:r>
              <a:rPr lang="zh-CN" altLang="en-US" sz="1200" b="0" i="0" kern="1200" dirty="0">
                <a:solidFill>
                  <a:schemeClr val="tx1"/>
                </a:solidFill>
                <a:effectLst/>
                <a:latin typeface="+mn-lt"/>
                <a:ea typeface="+mn-ea"/>
                <a:cs typeface="+mn-cs"/>
              </a:rPr>
              <a:t>交联</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免疫沉淀法（</a:t>
            </a:r>
            <a:r>
              <a:rPr lang="en" altLang="zh-CN" sz="1200" b="0" i="0" kern="1200" dirty="0">
                <a:solidFill>
                  <a:schemeClr val="tx1"/>
                </a:solidFill>
                <a:effectLst/>
                <a:latin typeface="+mn-lt"/>
                <a:ea typeface="+mn-ea"/>
                <a:cs typeface="+mn-cs"/>
              </a:rPr>
              <a:t>CLIP</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是让活体细胞被暴露在紫外灯下，使得</a:t>
            </a:r>
            <a:r>
              <a:rPr lang="en" altLang="zh-CN" sz="1200" b="0" i="0" kern="1200" dirty="0">
                <a:solidFill>
                  <a:schemeClr val="tx1"/>
                </a:solidFill>
                <a:effectLst/>
                <a:latin typeface="+mn-lt"/>
                <a:ea typeface="+mn-ea"/>
                <a:cs typeface="+mn-cs"/>
              </a:rPr>
              <a:t>RNA-</a:t>
            </a:r>
            <a:r>
              <a:rPr lang="zh-CN" altLang="en-US" sz="1200" b="0" i="0" kern="1200" dirty="0">
                <a:solidFill>
                  <a:schemeClr val="tx1"/>
                </a:solidFill>
                <a:effectLst/>
                <a:latin typeface="+mn-lt"/>
                <a:ea typeface="+mn-ea"/>
                <a:cs typeface="+mn-cs"/>
              </a:rPr>
              <a:t>蛋白结合起来并且可以用免疫共沉淀的方法使特异性的蛋白</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这里即</a:t>
            </a:r>
            <a:r>
              <a:rPr lang="en-US" altLang="zh-CN" sz="1200" b="0" i="0" kern="1200" dirty="0">
                <a:solidFill>
                  <a:schemeClr val="tx1"/>
                </a:solidFill>
                <a:effectLst/>
                <a:latin typeface="+mn-lt"/>
                <a:ea typeface="+mn-ea"/>
                <a:cs typeface="+mn-cs"/>
              </a:rPr>
              <a:t>RBP)</a:t>
            </a:r>
            <a:r>
              <a:rPr lang="zh-CN" altLang="en-US" sz="1200" b="0" i="0" kern="1200" dirty="0">
                <a:solidFill>
                  <a:schemeClr val="tx1"/>
                </a:solidFill>
                <a:effectLst/>
                <a:latin typeface="+mn-lt"/>
                <a:ea typeface="+mn-ea"/>
                <a:cs typeface="+mn-cs"/>
              </a:rPr>
              <a:t>以及与其结合</a:t>
            </a:r>
            <a:r>
              <a:rPr lang="en" altLang="zh-CN" sz="1200" b="0" i="0" kern="1200" dirty="0">
                <a:solidFill>
                  <a:schemeClr val="tx1"/>
                </a:solidFill>
                <a:effectLst/>
                <a:latin typeface="+mn-lt"/>
                <a:ea typeface="+mn-ea"/>
                <a:cs typeface="+mn-cs"/>
              </a:rPr>
              <a:t>RNA</a:t>
            </a:r>
            <a:r>
              <a:rPr lang="zh-CN" altLang="en-US" sz="1200" b="0" i="0" kern="1200" dirty="0">
                <a:solidFill>
                  <a:schemeClr val="tx1"/>
                </a:solidFill>
                <a:effectLst/>
                <a:latin typeface="+mn-lt"/>
                <a:ea typeface="+mn-ea"/>
                <a:cs typeface="+mn-cs"/>
              </a:rPr>
              <a:t>一同被分离出来。</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8750184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作者想知道某些</a:t>
            </a:r>
            <a:r>
              <a:rPr lang="en" altLang="zh-CN" sz="1200" b="0" i="0" kern="1200" dirty="0">
                <a:solidFill>
                  <a:schemeClr val="tx1"/>
                </a:solidFill>
                <a:effectLst/>
                <a:latin typeface="+mn-lt"/>
                <a:ea typeface="+mn-ea"/>
                <a:cs typeface="+mn-cs"/>
              </a:rPr>
              <a:t>RBP</a:t>
            </a:r>
            <a:r>
              <a:rPr lang="zh-CN" altLang="e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s</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表达的动态变化是否也能解释衰老过程中受调控的</a:t>
            </a:r>
            <a:r>
              <a:rPr lang="en" altLang="zh-CN" sz="1200" b="0" i="0" kern="1200" dirty="0">
                <a:solidFill>
                  <a:schemeClr val="tx1"/>
                </a:solidFill>
                <a:effectLst/>
                <a:latin typeface="+mn-lt"/>
                <a:ea typeface="+mn-ea"/>
                <a:cs typeface="+mn-cs"/>
              </a:rPr>
              <a:t>IR</a:t>
            </a:r>
            <a:r>
              <a:rPr lang="zh-CN" altLang="en-US" sz="1200" b="0" i="0" kern="1200" dirty="0">
                <a:solidFill>
                  <a:schemeClr val="tx1"/>
                </a:solidFill>
                <a:effectLst/>
                <a:latin typeface="+mn-lt"/>
                <a:ea typeface="+mn-ea"/>
                <a:cs typeface="+mn-cs"/>
              </a:rPr>
              <a:t>事件。</a:t>
            </a:r>
            <a:br>
              <a:rPr lang="en-US" altLang="zh-CN" sz="1200" b="0" i="0" kern="1200" dirty="0">
                <a:solidFill>
                  <a:schemeClr val="tx1"/>
                </a:solidFill>
                <a:effectLst/>
                <a:latin typeface="+mn-lt"/>
                <a:ea typeface="+mn-ea"/>
                <a:cs typeface="+mn-cs"/>
              </a:rPr>
            </a:br>
            <a:endParaRPr lang="en-US" altLang="zh-CN" sz="1200" b="0" i="0" kern="1200" dirty="0">
              <a:solidFill>
                <a:schemeClr val="tx1"/>
              </a:solidFill>
              <a:effectLst/>
              <a:latin typeface="+mn-lt"/>
              <a:ea typeface="+mn-ea"/>
              <a:cs typeface="+mn-cs"/>
            </a:endParaRPr>
          </a:p>
          <a:p>
            <a:r>
              <a:rPr lang="en" altLang="zh-CN" dirty="0"/>
              <a:t>Models</a:t>
            </a:r>
            <a:r>
              <a:rPr lang="zh-CN" altLang="en" dirty="0"/>
              <a:t>就是</a:t>
            </a:r>
            <a:r>
              <a:rPr lang="zh-CN" altLang="en-US" dirty="0"/>
              <a:t>不同数据集：</a:t>
            </a:r>
            <a:r>
              <a:rPr lang="en" altLang="zh-CN" sz="1200" kern="1200" dirty="0">
                <a:solidFill>
                  <a:schemeClr val="tx1"/>
                </a:solidFill>
                <a:effectLst/>
                <a:latin typeface="+mn-lt"/>
                <a:ea typeface="+mn-ea"/>
                <a:cs typeface="+mn-cs"/>
              </a:rPr>
              <a:t>five population doubling (PD) time points for both HFF and MRC-5 cells; two PD time points for BJ, WI-38, and IMR-90 cells </a:t>
            </a:r>
          </a:p>
          <a:p>
            <a:endParaRPr lang="en"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筛选标准和</a:t>
            </a:r>
            <a:r>
              <a:rPr lang="zh-CN" altLang="en" sz="1200" kern="1200" dirty="0">
                <a:solidFill>
                  <a:schemeClr val="tx1"/>
                </a:solidFill>
                <a:effectLst/>
                <a:latin typeface="+mn-lt"/>
                <a:ea typeface="+mn-ea"/>
                <a:cs typeface="+mn-cs"/>
              </a:rPr>
              <a:t>数据</a:t>
            </a:r>
            <a:r>
              <a:rPr lang="zh-CN" altLang="en-US" sz="1200" kern="1200" dirty="0">
                <a:solidFill>
                  <a:schemeClr val="tx1"/>
                </a:solidFill>
                <a:effectLst/>
                <a:latin typeface="+mn-lt"/>
                <a:ea typeface="+mn-ea"/>
                <a:cs typeface="+mn-cs"/>
              </a:rPr>
              <a:t>集耦合</a:t>
            </a: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0473906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15</a:t>
            </a:r>
            <a:r>
              <a:rPr lang="zh-CN" altLang="en-US" sz="1200" b="0" i="0" kern="1200" dirty="0">
                <a:solidFill>
                  <a:schemeClr val="tx1"/>
                </a:solidFill>
                <a:effectLst/>
                <a:latin typeface="+mn-lt"/>
                <a:ea typeface="+mn-ea"/>
                <a:cs typeface="+mn-cs"/>
              </a:rPr>
              <a:t>个</a:t>
            </a:r>
            <a:r>
              <a:rPr lang="en-US" altLang="zh-CN" sz="1200" b="0" i="0" kern="1200" dirty="0">
                <a:solidFill>
                  <a:schemeClr val="tx1"/>
                </a:solidFill>
                <a:effectLst/>
                <a:latin typeface="+mn-lt"/>
                <a:ea typeface="+mn-ea"/>
                <a:cs typeface="+mn-cs"/>
              </a:rPr>
              <a:t>RBP</a:t>
            </a:r>
            <a:r>
              <a:rPr lang="zh-CN" altLang="en-US" sz="1200" b="0" i="0" kern="1200" dirty="0">
                <a:solidFill>
                  <a:schemeClr val="tx1"/>
                </a:solidFill>
                <a:effectLst/>
                <a:latin typeface="+mn-lt"/>
                <a:ea typeface="+mn-ea"/>
                <a:cs typeface="+mn-cs"/>
              </a:rPr>
              <a:t>中大多数</a:t>
            </a:r>
            <a:r>
              <a:rPr lang="en-US" altLang="zh-CN" sz="1200" b="0" i="0" kern="1200" dirty="0">
                <a:solidFill>
                  <a:schemeClr val="tx1"/>
                </a:solidFill>
                <a:effectLst/>
                <a:latin typeface="+mn-lt"/>
                <a:ea typeface="+mn-ea"/>
                <a:cs typeface="+mn-cs"/>
              </a:rPr>
              <a:t>RBP</a:t>
            </a:r>
            <a:r>
              <a:rPr lang="zh-CN" altLang="en-US" sz="1200" b="0" i="0" kern="1200" dirty="0">
                <a:solidFill>
                  <a:schemeClr val="tx1"/>
                </a:solidFill>
                <a:effectLst/>
                <a:latin typeface="+mn-lt"/>
                <a:ea typeface="+mn-ea"/>
                <a:cs typeface="+mn-cs"/>
              </a:rPr>
              <a:t>在衰老过程中表达降低，作者假设：如果候选</a:t>
            </a:r>
            <a:r>
              <a:rPr lang="en" altLang="zh-CN" sz="1200" b="0" i="0" kern="1200" dirty="0">
                <a:solidFill>
                  <a:schemeClr val="tx1"/>
                </a:solidFill>
                <a:effectLst/>
                <a:latin typeface="+mn-lt"/>
                <a:ea typeface="+mn-ea"/>
                <a:cs typeface="+mn-cs"/>
              </a:rPr>
              <a:t>RBP</a:t>
            </a:r>
            <a:r>
              <a:rPr lang="zh-CN" altLang="en-US" sz="1200" b="0" i="0" kern="1200" dirty="0">
                <a:solidFill>
                  <a:schemeClr val="tx1"/>
                </a:solidFill>
                <a:effectLst/>
                <a:latin typeface="+mn-lt"/>
                <a:ea typeface="+mn-ea"/>
                <a:cs typeface="+mn-cs"/>
              </a:rPr>
              <a:t>的下调能调控衰老相关的</a:t>
            </a:r>
            <a:r>
              <a:rPr lang="en" altLang="zh-CN" sz="1200" b="0" i="0" kern="1200" dirty="0">
                <a:solidFill>
                  <a:schemeClr val="tx1"/>
                </a:solidFill>
                <a:effectLst/>
                <a:latin typeface="+mn-lt"/>
                <a:ea typeface="+mn-ea"/>
                <a:cs typeface="+mn-cs"/>
              </a:rPr>
              <a:t>IR</a:t>
            </a:r>
            <a:r>
              <a:rPr lang="zh-CN" altLang="en-US" sz="1200" b="0" i="0" kern="1200" dirty="0">
                <a:solidFill>
                  <a:schemeClr val="tx1"/>
                </a:solidFill>
                <a:effectLst/>
                <a:latin typeface="+mn-lt"/>
                <a:ea typeface="+mn-ea"/>
                <a:cs typeface="+mn-cs"/>
              </a:rPr>
              <a:t>事件，那么在这种</a:t>
            </a:r>
            <a:r>
              <a:rPr lang="en" altLang="zh-CN" sz="1200" b="0" i="0" kern="1200" dirty="0">
                <a:solidFill>
                  <a:schemeClr val="tx1"/>
                </a:solidFill>
                <a:effectLst/>
                <a:latin typeface="+mn-lt"/>
                <a:ea typeface="+mn-ea"/>
                <a:cs typeface="+mn-cs"/>
              </a:rPr>
              <a:t>RBP</a:t>
            </a:r>
            <a:r>
              <a:rPr lang="zh-CN" altLang="en-US" sz="1200" b="0" i="0" kern="1200" dirty="0">
                <a:solidFill>
                  <a:schemeClr val="tx1"/>
                </a:solidFill>
                <a:effectLst/>
                <a:latin typeface="+mn-lt"/>
                <a:ea typeface="+mn-ea"/>
                <a:cs typeface="+mn-cs"/>
              </a:rPr>
              <a:t>被敲除（</a:t>
            </a:r>
            <a:r>
              <a:rPr lang="en" altLang="zh-CN" sz="1200" b="0" i="0" kern="1200" dirty="0">
                <a:solidFill>
                  <a:schemeClr val="tx1"/>
                </a:solidFill>
                <a:effectLst/>
                <a:latin typeface="+mn-lt"/>
                <a:ea typeface="+mn-ea"/>
                <a:cs typeface="+mn-cs"/>
              </a:rPr>
              <a:t>KD</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后将能发现衰老相关的表型。</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1495682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经典的衰老相关标志物 </a:t>
            </a:r>
            <a:r>
              <a:rPr lang="en" altLang="zh-CN" sz="1200" b="0" i="0" kern="1200" dirty="0">
                <a:solidFill>
                  <a:schemeClr val="tx1"/>
                </a:solidFill>
                <a:effectLst/>
                <a:latin typeface="+mn-lt"/>
                <a:ea typeface="+mn-ea"/>
                <a:cs typeface="+mn-cs"/>
              </a:rPr>
              <a:t>SA-</a:t>
            </a:r>
            <a:r>
              <a:rPr lang="el-GR" altLang="zh-CN" sz="1200" b="0" i="0" kern="1200" dirty="0">
                <a:solidFill>
                  <a:schemeClr val="tx1"/>
                </a:solidFill>
                <a:effectLst/>
                <a:latin typeface="+mn-lt"/>
                <a:ea typeface="+mn-ea"/>
                <a:cs typeface="+mn-cs"/>
              </a:rPr>
              <a:t>β-</a:t>
            </a:r>
            <a:r>
              <a:rPr lang="en" altLang="zh-CN" sz="1200" b="0" i="0" kern="1200" dirty="0">
                <a:solidFill>
                  <a:schemeClr val="tx1"/>
                </a:solidFill>
                <a:effectLst/>
                <a:latin typeface="+mn-lt"/>
                <a:ea typeface="+mn-ea"/>
                <a:cs typeface="+mn-cs"/>
              </a:rPr>
              <a:t>Gal </a:t>
            </a:r>
            <a:r>
              <a:rPr lang="zh-CN" altLang="en" sz="1200" b="0" i="0" kern="1200" dirty="0">
                <a:solidFill>
                  <a:schemeClr val="tx1"/>
                </a:solidFill>
                <a:effectLst/>
                <a:latin typeface="+mn-lt"/>
                <a:ea typeface="+mn-ea"/>
                <a:cs typeface="+mn-cs"/>
              </a:rPr>
              <a:t>用于</a:t>
            </a:r>
            <a:r>
              <a:rPr lang="zh-CN" altLang="en-US" sz="1200" b="0" i="0" kern="1200" dirty="0">
                <a:solidFill>
                  <a:schemeClr val="tx1"/>
                </a:solidFill>
                <a:effectLst/>
                <a:latin typeface="+mn-lt"/>
                <a:ea typeface="+mn-ea"/>
                <a:cs typeface="+mn-cs"/>
              </a:rPr>
              <a:t>评估敲除候选 </a:t>
            </a:r>
            <a:r>
              <a:rPr lang="en" altLang="zh-CN" sz="1200" b="0" i="0" kern="1200" dirty="0">
                <a:solidFill>
                  <a:schemeClr val="tx1"/>
                </a:solidFill>
                <a:effectLst/>
                <a:latin typeface="+mn-lt"/>
                <a:ea typeface="+mn-ea"/>
                <a:cs typeface="+mn-cs"/>
              </a:rPr>
              <a:t>RBPs </a:t>
            </a:r>
            <a:r>
              <a:rPr lang="zh-CN" altLang="en-US" sz="1200" b="0" i="0" kern="1200" dirty="0">
                <a:solidFill>
                  <a:schemeClr val="tx1"/>
                </a:solidFill>
                <a:effectLst/>
                <a:latin typeface="+mn-lt"/>
                <a:ea typeface="+mn-ea"/>
                <a:cs typeface="+mn-cs"/>
              </a:rPr>
              <a:t>的致衰老作用，结果表明剪接因子 </a:t>
            </a:r>
            <a:r>
              <a:rPr lang="en" altLang="zh-CN" sz="1200" b="0" i="0" kern="1200" dirty="0">
                <a:solidFill>
                  <a:schemeClr val="tx1"/>
                </a:solidFill>
                <a:effectLst/>
                <a:latin typeface="+mn-lt"/>
                <a:ea typeface="+mn-ea"/>
                <a:cs typeface="+mn-cs"/>
              </a:rPr>
              <a:t>U2AF1 </a:t>
            </a:r>
            <a:r>
              <a:rPr lang="zh-CN" altLang="en-US" sz="1200" b="0" i="0" kern="1200" dirty="0">
                <a:solidFill>
                  <a:schemeClr val="tx1"/>
                </a:solidFill>
                <a:effectLst/>
                <a:latin typeface="+mn-lt"/>
                <a:ea typeface="+mn-ea"/>
                <a:cs typeface="+mn-cs"/>
              </a:rPr>
              <a:t>的敲除诱导更高的 </a:t>
            </a:r>
            <a:r>
              <a:rPr lang="en" altLang="zh-CN" sz="1200" b="0" i="0" kern="1200" dirty="0">
                <a:solidFill>
                  <a:schemeClr val="tx1"/>
                </a:solidFill>
                <a:effectLst/>
                <a:latin typeface="+mn-lt"/>
                <a:ea typeface="+mn-ea"/>
                <a:cs typeface="+mn-cs"/>
              </a:rPr>
              <a:t>SA-</a:t>
            </a:r>
            <a:r>
              <a:rPr lang="el-GR" altLang="zh-CN" sz="1200" b="0" i="0" kern="1200" dirty="0">
                <a:solidFill>
                  <a:schemeClr val="tx1"/>
                </a:solidFill>
                <a:effectLst/>
                <a:latin typeface="+mn-lt"/>
                <a:ea typeface="+mn-ea"/>
                <a:cs typeface="+mn-cs"/>
              </a:rPr>
              <a:t>β-</a:t>
            </a:r>
            <a:r>
              <a:rPr lang="en" altLang="zh-CN" sz="1200" b="0" i="0" kern="1200" dirty="0">
                <a:solidFill>
                  <a:schemeClr val="tx1"/>
                </a:solidFill>
                <a:effectLst/>
                <a:latin typeface="+mn-lt"/>
                <a:ea typeface="+mn-ea"/>
                <a:cs typeface="+mn-cs"/>
              </a:rPr>
              <a:t>Gal (shRNA:</a:t>
            </a:r>
            <a:r>
              <a:rPr lang="zh-CN" altLang="en-US" sz="1200" b="1" i="0" kern="1200" dirty="0">
                <a:solidFill>
                  <a:schemeClr val="tx1"/>
                </a:solidFill>
                <a:effectLst/>
                <a:latin typeface="+mn-lt"/>
                <a:ea typeface="+mn-ea"/>
                <a:cs typeface="+mn-cs"/>
              </a:rPr>
              <a:t>沉默</a:t>
            </a:r>
            <a:r>
              <a:rPr lang="en-US" altLang="zh-CN" sz="1200" b="1" i="0" kern="1200" dirty="0">
                <a:solidFill>
                  <a:schemeClr val="tx1"/>
                </a:solidFill>
                <a:effectLst/>
                <a:latin typeface="+mn-lt"/>
                <a:ea typeface="+mn-ea"/>
                <a:cs typeface="+mn-cs"/>
              </a:rPr>
              <a:t>RBP</a:t>
            </a:r>
            <a:r>
              <a:rPr lang="zh-CN" altLang="en-US" sz="1200" b="1" i="0" kern="1200" dirty="0">
                <a:solidFill>
                  <a:schemeClr val="tx1"/>
                </a:solidFill>
                <a:effectLst/>
                <a:latin typeface="+mn-lt"/>
                <a:ea typeface="+mn-ea"/>
                <a:cs typeface="+mn-cs"/>
              </a:rPr>
              <a:t>的表达</a:t>
            </a:r>
            <a:r>
              <a:rPr lang="en" altLang="zh-CN" sz="1200" b="0" i="0" kern="1200" dirty="0">
                <a:solidFill>
                  <a:schemeClr val="tx1"/>
                </a:solidFill>
                <a:effectLst/>
                <a:latin typeface="+mn-lt"/>
                <a:ea typeface="+mn-ea"/>
                <a:cs typeface="+mn-cs"/>
              </a:rPr>
              <a:t>)</a:t>
            </a:r>
          </a:p>
          <a:p>
            <a:endParaRPr lang="en"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 **, and *** denote </a:t>
            </a:r>
            <a:r>
              <a:rPr lang="en" altLang="zh-CN" sz="1200" i="1" kern="1200" dirty="0">
                <a:solidFill>
                  <a:schemeClr val="tx1"/>
                </a:solidFill>
                <a:effectLst/>
                <a:latin typeface="+mn-lt"/>
                <a:ea typeface="+mn-ea"/>
                <a:cs typeface="+mn-cs"/>
              </a:rPr>
              <a:t>p </a:t>
            </a:r>
            <a:r>
              <a:rPr lang="en" altLang="zh-CN" sz="1200" kern="1200" dirty="0">
                <a:solidFill>
                  <a:schemeClr val="tx1"/>
                </a:solidFill>
                <a:effectLst/>
                <a:latin typeface="+mn-lt"/>
                <a:ea typeface="+mn-ea"/>
                <a:cs typeface="+mn-cs"/>
              </a:rPr>
              <a:t>&lt; 0.05, </a:t>
            </a:r>
            <a:r>
              <a:rPr lang="en" altLang="zh-CN" sz="1200" i="1" kern="1200" dirty="0">
                <a:solidFill>
                  <a:schemeClr val="tx1"/>
                </a:solidFill>
                <a:effectLst/>
                <a:latin typeface="+mn-lt"/>
                <a:ea typeface="+mn-ea"/>
                <a:cs typeface="+mn-cs"/>
              </a:rPr>
              <a:t>p </a:t>
            </a:r>
            <a:r>
              <a:rPr lang="en" altLang="zh-CN" sz="1200" kern="1200" dirty="0">
                <a:solidFill>
                  <a:schemeClr val="tx1"/>
                </a:solidFill>
                <a:effectLst/>
                <a:latin typeface="+mn-lt"/>
                <a:ea typeface="+mn-ea"/>
                <a:cs typeface="+mn-cs"/>
              </a:rPr>
              <a:t>&lt; 0.01, </a:t>
            </a:r>
            <a:r>
              <a:rPr lang="en" altLang="zh-CN" sz="1200" i="1" kern="1200" dirty="0">
                <a:solidFill>
                  <a:schemeClr val="tx1"/>
                </a:solidFill>
                <a:effectLst/>
                <a:latin typeface="+mn-lt"/>
                <a:ea typeface="+mn-ea"/>
                <a:cs typeface="+mn-cs"/>
              </a:rPr>
              <a:t>p </a:t>
            </a:r>
            <a:r>
              <a:rPr lang="en" altLang="zh-CN" sz="1200" kern="1200" dirty="0">
                <a:solidFill>
                  <a:schemeClr val="tx1"/>
                </a:solidFill>
                <a:effectLst/>
                <a:latin typeface="+mn-lt"/>
                <a:ea typeface="+mn-ea"/>
                <a:cs typeface="+mn-cs"/>
              </a:rPr>
              <a:t>&lt; 0.001, respectively, </a:t>
            </a:r>
            <a:endParaRPr lang="en" altLang="zh-CN" dirty="0">
              <a:effectLst/>
            </a:endParaRPr>
          </a:p>
          <a:p>
            <a:endParaRPr lang="en-US" altLang="zh-CN" dirty="0"/>
          </a:p>
          <a:p>
            <a:r>
              <a:rPr lang="zh-CN" altLang="en-US" dirty="0"/>
              <a:t>（</a:t>
            </a:r>
            <a:r>
              <a:rPr lang="en-US" altLang="zh-CN" dirty="0"/>
              <a:t>a</a:t>
            </a:r>
            <a:r>
              <a:rPr lang="zh-CN" altLang="en-US" dirty="0"/>
              <a:t>）</a:t>
            </a:r>
            <a:r>
              <a:rPr lang="en-US" altLang="zh-CN" dirty="0"/>
              <a:t>(b)(c)</a:t>
            </a:r>
            <a:r>
              <a:rPr lang="zh-CN" altLang="en-US" dirty="0"/>
              <a:t>（</a:t>
            </a:r>
            <a:r>
              <a:rPr lang="en-US" altLang="zh-CN" dirty="0"/>
              <a:t>e</a:t>
            </a:r>
            <a:r>
              <a:rPr lang="zh-CN" altLang="en-US" dirty="0"/>
              <a:t>）</a:t>
            </a:r>
            <a:r>
              <a:rPr lang="en-US" altLang="zh-CN" dirty="0"/>
              <a:t> HFF</a:t>
            </a:r>
            <a:r>
              <a:rPr lang="zh-CN" altLang="en-US" dirty="0"/>
              <a:t>数据集</a:t>
            </a:r>
            <a:r>
              <a:rPr lang="en-US" altLang="zh-CN" dirty="0"/>
              <a:t> (d)</a:t>
            </a:r>
            <a:r>
              <a:rPr lang="en" altLang="zh-CN" sz="1200" dirty="0">
                <a:solidFill>
                  <a:prstClr val="black"/>
                </a:solidFill>
                <a:latin typeface="Times New Roman" panose="02020603050405020304" pitchFamily="18" charset="0"/>
                <a:cs typeface="Times New Roman" panose="02020603050405020304" pitchFamily="18" charset="0"/>
              </a:rPr>
              <a:t> U2AF1</a:t>
            </a:r>
            <a:r>
              <a:rPr lang="zh-CN" altLang="en" sz="1200" dirty="0">
                <a:solidFill>
                  <a:prstClr val="black"/>
                </a:solidFill>
                <a:latin typeface="Times New Roman" panose="02020603050405020304" pitchFamily="18" charset="0"/>
                <a:cs typeface="Times New Roman" panose="02020603050405020304" pitchFamily="18" charset="0"/>
              </a:rPr>
              <a:t>表达</a:t>
            </a:r>
            <a:r>
              <a:rPr lang="zh-CN" altLang="en-US" sz="1200" dirty="0">
                <a:solidFill>
                  <a:prstClr val="black"/>
                </a:solidFill>
                <a:latin typeface="Times New Roman" panose="02020603050405020304" pitchFamily="18" charset="0"/>
                <a:cs typeface="Times New Roman" panose="02020603050405020304" pitchFamily="18" charset="0"/>
              </a:rPr>
              <a:t>减少</a:t>
            </a:r>
            <a:endParaRPr lang="en-US" altLang="zh-CN" dirty="0"/>
          </a:p>
          <a:p>
            <a:endParaRPr lang="en-US" altLang="zh-CN" dirty="0"/>
          </a:p>
          <a:p>
            <a:r>
              <a:rPr lang="zh-CN" altLang="en-US" dirty="0"/>
              <a:t>（</a:t>
            </a:r>
            <a:r>
              <a:rPr lang="en-US" altLang="zh-CN" dirty="0"/>
              <a:t>e</a:t>
            </a:r>
            <a:r>
              <a:rPr lang="zh-CN" altLang="en-US" dirty="0"/>
              <a:t>）</a:t>
            </a:r>
            <a:r>
              <a:rPr lang="zh-CN" altLang="en-US" sz="1200" b="0" i="0" kern="1200" dirty="0">
                <a:solidFill>
                  <a:schemeClr val="tx1"/>
                </a:solidFill>
                <a:effectLst/>
                <a:latin typeface="+mn-lt"/>
                <a:ea typeface="+mn-ea"/>
                <a:cs typeface="+mn-cs"/>
              </a:rPr>
              <a:t>增殖率，敲除</a:t>
            </a:r>
            <a:r>
              <a:rPr lang="en" altLang="zh-CN" sz="1200" b="0" i="1" kern="1200" dirty="0">
                <a:solidFill>
                  <a:schemeClr val="tx1"/>
                </a:solidFill>
                <a:effectLst/>
                <a:latin typeface="+mn-lt"/>
                <a:ea typeface="+mn-ea"/>
                <a:cs typeface="+mn-cs"/>
              </a:rPr>
              <a:t>U2AF1</a:t>
            </a:r>
            <a:r>
              <a:rPr lang="en" altLang="zh-CN" sz="1200" b="0" i="0" kern="1200" dirty="0">
                <a:solidFill>
                  <a:schemeClr val="tx1"/>
                </a:solidFill>
                <a:effectLst/>
                <a:latin typeface="+mn-lt"/>
                <a:ea typeface="+mn-ea"/>
                <a:cs typeface="+mn-cs"/>
              </a:rPr>
              <a:t> </a:t>
            </a:r>
            <a:r>
              <a:rPr lang="zh-CN" altLang="en" sz="1200" b="0" i="0" kern="1200" dirty="0">
                <a:solidFill>
                  <a:schemeClr val="tx1"/>
                </a:solidFill>
                <a:effectLst/>
                <a:latin typeface="+mn-lt"/>
                <a:ea typeface="+mn-ea"/>
                <a:cs typeface="+mn-cs"/>
              </a:rPr>
              <a:t>导致</a:t>
            </a:r>
            <a:r>
              <a:rPr lang="zh-CN" altLang="en-US" sz="1200" b="0" i="0" kern="1200" dirty="0">
                <a:solidFill>
                  <a:schemeClr val="tx1"/>
                </a:solidFill>
                <a:effectLst/>
                <a:latin typeface="+mn-lt"/>
                <a:ea typeface="+mn-ea"/>
                <a:cs typeface="+mn-cs"/>
              </a:rPr>
              <a:t>细胞生长速度减慢</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4297213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g</a:t>
            </a:r>
            <a:r>
              <a:rPr lang="zh-CN" altLang="en-US"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IRI</a:t>
            </a:r>
            <a:r>
              <a:rPr lang="zh-CN" altLang="en-US" sz="1200" b="0" i="0" kern="1200" dirty="0">
                <a:solidFill>
                  <a:schemeClr val="tx1"/>
                </a:solidFill>
                <a:effectLst/>
                <a:latin typeface="+mn-lt"/>
                <a:ea typeface="+mn-ea"/>
                <a:cs typeface="+mn-cs"/>
              </a:rPr>
              <a:t>增加的内含子数量</a:t>
            </a:r>
            <a:r>
              <a:rPr lang="en-US" altLang="zh-CN"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up_IR</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远远超过</a:t>
            </a:r>
            <a:r>
              <a:rPr lang="en" altLang="zh-CN" sz="1200" b="0" i="0" kern="1200" dirty="0">
                <a:solidFill>
                  <a:schemeClr val="tx1"/>
                </a:solidFill>
                <a:effectLst/>
                <a:latin typeface="+mn-lt"/>
                <a:ea typeface="+mn-ea"/>
                <a:cs typeface="+mn-cs"/>
              </a:rPr>
              <a:t>IRI</a:t>
            </a:r>
            <a:r>
              <a:rPr lang="zh-CN" altLang="en-US" sz="1200" b="0" i="0" kern="1200" dirty="0">
                <a:solidFill>
                  <a:schemeClr val="tx1"/>
                </a:solidFill>
                <a:effectLst/>
                <a:latin typeface="+mn-lt"/>
                <a:ea typeface="+mn-ea"/>
                <a:cs typeface="+mn-cs"/>
              </a:rPr>
              <a:t>减少的内含子</a:t>
            </a:r>
            <a:r>
              <a:rPr lang="en-US" altLang="zh-CN"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down_IR</a:t>
            </a:r>
            <a:r>
              <a:rPr lang="en-US" altLang="zh-CN" sz="1200" b="0" i="0" kern="1200" dirty="0">
                <a:solidFill>
                  <a:schemeClr val="tx1"/>
                </a:solidFill>
                <a:effectLst/>
                <a:latin typeface="+mn-lt"/>
                <a:ea typeface="+mn-ea"/>
                <a:cs typeface="+mn-cs"/>
              </a:rPr>
              <a:t>)</a:t>
            </a:r>
          </a:p>
          <a:p>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(f) </a:t>
            </a:r>
            <a:r>
              <a:rPr lang="en" altLang="zh-CN" sz="1200" i="1" kern="1200" dirty="0">
                <a:solidFill>
                  <a:schemeClr val="tx1"/>
                </a:solidFill>
                <a:effectLst/>
                <a:latin typeface="+mn-lt"/>
                <a:ea typeface="+mn-ea"/>
                <a:cs typeface="+mn-cs"/>
              </a:rPr>
              <a:t>MKI67,CDK1 </a:t>
            </a:r>
            <a:r>
              <a:rPr lang="en" altLang="zh-CN" sz="1200" kern="1200" dirty="0">
                <a:solidFill>
                  <a:schemeClr val="tx1"/>
                </a:solidFill>
                <a:effectLst/>
                <a:latin typeface="+mn-lt"/>
                <a:ea typeface="+mn-ea"/>
                <a:cs typeface="+mn-cs"/>
              </a:rPr>
              <a:t>,</a:t>
            </a:r>
            <a:r>
              <a:rPr lang="en" altLang="zh-CN" sz="1200" i="1" kern="1200" dirty="0">
                <a:solidFill>
                  <a:schemeClr val="tx1"/>
                </a:solidFill>
                <a:effectLst/>
                <a:latin typeface="+mn-lt"/>
                <a:ea typeface="+mn-ea"/>
                <a:cs typeface="+mn-cs"/>
              </a:rPr>
              <a:t>CDK4</a:t>
            </a:r>
            <a:r>
              <a:rPr lang="zh-CN" altLang="en" sz="1200" i="1" kern="1200" dirty="0">
                <a:solidFill>
                  <a:schemeClr val="tx1"/>
                </a:solidFill>
                <a:effectLst/>
                <a:latin typeface="+mn-lt"/>
                <a:ea typeface="+mn-ea"/>
                <a:cs typeface="+mn-cs"/>
              </a:rPr>
              <a:t>基因</a:t>
            </a:r>
            <a:r>
              <a:rPr lang="en" altLang="zh-CN" sz="1200" i="1"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细胞增殖有关</a:t>
            </a:r>
            <a:r>
              <a:rPr lang="en" altLang="zh-CN" sz="1200" kern="1200" dirty="0">
                <a:solidFill>
                  <a:schemeClr val="tx1"/>
                </a:solidFill>
                <a:effectLst/>
                <a:latin typeface="+mn-lt"/>
                <a:ea typeface="+mn-ea"/>
                <a:cs typeface="+mn-cs"/>
              </a:rPr>
              <a:t>)</a:t>
            </a:r>
            <a:r>
              <a:rPr lang="zh-CN" altLang="en-US" sz="1200" i="1" kern="1200" dirty="0">
                <a:solidFill>
                  <a:schemeClr val="tx1"/>
                </a:solidFill>
                <a:effectLst/>
                <a:latin typeface="+mn-lt"/>
                <a:ea typeface="+mn-ea"/>
                <a:cs typeface="+mn-cs"/>
              </a:rPr>
              <a:t>，</a:t>
            </a:r>
            <a:r>
              <a:rPr lang="en" altLang="zh-CN" sz="1200" i="1" kern="1200" dirty="0">
                <a:solidFill>
                  <a:schemeClr val="tx1"/>
                </a:solidFill>
                <a:effectLst/>
                <a:latin typeface="+mn-lt"/>
                <a:ea typeface="+mn-ea"/>
                <a:cs typeface="+mn-cs"/>
              </a:rPr>
              <a:t>CDKN2B</a:t>
            </a:r>
            <a:r>
              <a:rPr lang="zh-CN" altLang="en" sz="1200" i="1" kern="1200" dirty="0">
                <a:solidFill>
                  <a:schemeClr val="tx1"/>
                </a:solidFill>
                <a:effectLst/>
                <a:latin typeface="+mn-lt"/>
                <a:ea typeface="+mn-ea"/>
                <a:cs typeface="+mn-cs"/>
              </a:rPr>
              <a:t>基因</a:t>
            </a:r>
            <a:r>
              <a:rPr lang="en" altLang="zh-CN" sz="120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细胞增殖抑制剂</a:t>
            </a:r>
            <a:r>
              <a:rPr lang="zh-CN" altLang="en-US"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br>
              <a:rPr lang="zh-CN" altLang="en-US" dirty="0"/>
            </a:br>
            <a:r>
              <a:rPr lang="zh-CN" altLang="en-US" dirty="0"/>
              <a:t>（</a:t>
            </a:r>
            <a:r>
              <a:rPr lang="en-US" altLang="zh-CN" dirty="0"/>
              <a:t>h</a:t>
            </a:r>
            <a:r>
              <a:rPr lang="zh-CN" altLang="en-US" dirty="0"/>
              <a:t>）</a:t>
            </a:r>
            <a:r>
              <a:rPr lang="en" altLang="zh-CN" sz="1200" b="0" i="0" kern="1200" dirty="0">
                <a:solidFill>
                  <a:schemeClr val="tx1"/>
                </a:solidFill>
                <a:effectLst/>
                <a:latin typeface="+mn-lt"/>
                <a:ea typeface="+mn-ea"/>
                <a:cs typeface="+mn-cs"/>
              </a:rPr>
              <a:t>IRI </a:t>
            </a:r>
            <a:r>
              <a:rPr lang="zh-CN" altLang="en-US" sz="1200" b="0" i="0" kern="1200" dirty="0">
                <a:solidFill>
                  <a:schemeClr val="tx1"/>
                </a:solidFill>
                <a:effectLst/>
                <a:latin typeface="+mn-lt"/>
                <a:ea typeface="+mn-ea"/>
                <a:cs typeface="+mn-cs"/>
              </a:rPr>
              <a:t>增加程度与基因表达降低的程度呈线性相关</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r>
              <a:rPr lang="en" altLang="zh-CN" sz="1200" b="0" i="0" kern="1200" dirty="0">
                <a:solidFill>
                  <a:schemeClr val="tx1"/>
                </a:solidFill>
                <a:effectLst/>
                <a:latin typeface="+mn-lt"/>
                <a:ea typeface="+mn-ea"/>
                <a:cs typeface="+mn-cs"/>
              </a:rPr>
              <a:t>U2AF1 </a:t>
            </a:r>
            <a:r>
              <a:rPr lang="zh-CN" altLang="en-US" sz="1200" b="0" i="0" kern="1200" dirty="0">
                <a:solidFill>
                  <a:schemeClr val="tx1"/>
                </a:solidFill>
                <a:effectLst/>
                <a:latin typeface="+mn-lt"/>
                <a:ea typeface="+mn-ea"/>
                <a:cs typeface="+mn-cs"/>
              </a:rPr>
              <a:t>的下调确实会诱导 细胞衰老</a:t>
            </a:r>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0746089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为了确定</a:t>
            </a:r>
            <a:r>
              <a:rPr lang="en" altLang="zh-CN" sz="1200" b="0" i="0" kern="1200" dirty="0">
                <a:solidFill>
                  <a:schemeClr val="tx1"/>
                </a:solidFill>
                <a:effectLst/>
                <a:latin typeface="+mn-lt"/>
                <a:ea typeface="+mn-ea"/>
                <a:cs typeface="+mn-cs"/>
              </a:rPr>
              <a:t>U2AF1</a:t>
            </a:r>
            <a:r>
              <a:rPr lang="zh-CN" altLang="en-US" sz="1200" b="0" i="0" kern="1200" dirty="0">
                <a:solidFill>
                  <a:schemeClr val="tx1"/>
                </a:solidFill>
                <a:effectLst/>
                <a:latin typeface="+mn-lt"/>
                <a:ea typeface="+mn-ea"/>
                <a:cs typeface="+mn-cs"/>
              </a:rPr>
              <a:t>介导的</a:t>
            </a:r>
            <a:r>
              <a:rPr lang="en" altLang="zh-CN" sz="1200" b="0" i="0" kern="1200" dirty="0">
                <a:solidFill>
                  <a:schemeClr val="tx1"/>
                </a:solidFill>
                <a:effectLst/>
                <a:latin typeface="+mn-lt"/>
                <a:ea typeface="+mn-ea"/>
                <a:cs typeface="+mn-cs"/>
              </a:rPr>
              <a:t>IR</a:t>
            </a:r>
            <a:r>
              <a:rPr lang="zh-CN" altLang="en-US" sz="1200" b="0" i="0" kern="1200" dirty="0">
                <a:solidFill>
                  <a:schemeClr val="tx1"/>
                </a:solidFill>
                <a:effectLst/>
                <a:latin typeface="+mn-lt"/>
                <a:ea typeface="+mn-ea"/>
                <a:cs typeface="+mn-cs"/>
              </a:rPr>
              <a:t>对衰老的因果作用，作者在</a:t>
            </a:r>
            <a:r>
              <a:rPr lang="en" altLang="zh-CN" sz="1200" b="0" i="0" kern="1200" dirty="0">
                <a:solidFill>
                  <a:schemeClr val="tx1"/>
                </a:solidFill>
                <a:effectLst/>
                <a:latin typeface="+mn-lt"/>
                <a:ea typeface="+mn-ea"/>
                <a:cs typeface="+mn-cs"/>
              </a:rPr>
              <a:t>U2AF1</a:t>
            </a:r>
            <a:r>
              <a:rPr lang="zh-CN" altLang="en" sz="1200" b="0" i="0" kern="1200" dirty="0">
                <a:solidFill>
                  <a:schemeClr val="tx1"/>
                </a:solidFill>
                <a:effectLst/>
                <a:latin typeface="+mn-lt"/>
                <a:ea typeface="+mn-ea"/>
                <a:cs typeface="+mn-cs"/>
              </a:rPr>
              <a:t>敲除</a:t>
            </a:r>
            <a:r>
              <a:rPr lang="zh-CN" altLang="en-US" sz="1200" b="0" i="0" kern="1200" dirty="0">
                <a:solidFill>
                  <a:schemeClr val="tx1"/>
                </a:solidFill>
                <a:effectLst/>
                <a:latin typeface="+mn-lt"/>
                <a:ea typeface="+mn-ea"/>
                <a:cs typeface="+mn-cs"/>
              </a:rPr>
              <a:t>之后筛选了具有显著</a:t>
            </a:r>
            <a:r>
              <a:rPr lang="en" altLang="zh-CN" sz="1200" b="0" i="0" kern="1200" dirty="0">
                <a:solidFill>
                  <a:schemeClr val="tx1"/>
                </a:solidFill>
                <a:effectLst/>
                <a:latin typeface="+mn-lt"/>
                <a:ea typeface="+mn-ea"/>
                <a:cs typeface="+mn-cs"/>
              </a:rPr>
              <a:t>IR</a:t>
            </a:r>
            <a:r>
              <a:rPr lang="zh-CN" altLang="en-US" sz="1200" b="0" i="0" kern="1200" dirty="0">
                <a:solidFill>
                  <a:schemeClr val="tx1"/>
                </a:solidFill>
                <a:effectLst/>
                <a:latin typeface="+mn-lt"/>
                <a:ea typeface="+mn-ea"/>
                <a:cs typeface="+mn-cs"/>
              </a:rPr>
              <a:t>变化的候选基因</a:t>
            </a:r>
            <a:endParaRPr lang="en-US" altLang="zh-CN" sz="1200" b="0" i="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(1) </a:t>
            </a:r>
            <a:r>
              <a:rPr lang="zh-CN" altLang="en-US" dirty="0"/>
              <a:t>衰老样本中</a:t>
            </a:r>
            <a:r>
              <a:rPr lang="en-US" altLang="zh-CN" dirty="0"/>
              <a:t>IR</a:t>
            </a:r>
            <a:r>
              <a:rPr lang="zh-CN" altLang="en-US" dirty="0"/>
              <a:t>水平会改变。</a:t>
            </a:r>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41117809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14047451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由于</a:t>
            </a:r>
            <a:r>
              <a:rPr lang="en" altLang="zh-CN" sz="1200" b="0" i="0" kern="1200" dirty="0">
                <a:solidFill>
                  <a:schemeClr val="tx1"/>
                </a:solidFill>
                <a:effectLst/>
                <a:latin typeface="+mn-lt"/>
                <a:ea typeface="+mn-ea"/>
                <a:cs typeface="+mn-cs"/>
              </a:rPr>
              <a:t>CPNE1</a:t>
            </a:r>
            <a:r>
              <a:rPr lang="zh-CN" altLang="en-US" sz="1200" b="0" i="0" kern="1200" dirty="0">
                <a:solidFill>
                  <a:schemeClr val="tx1"/>
                </a:solidFill>
                <a:effectLst/>
                <a:latin typeface="+mn-lt"/>
                <a:ea typeface="+mn-ea"/>
                <a:cs typeface="+mn-cs"/>
              </a:rPr>
              <a:t>是</a:t>
            </a:r>
            <a:r>
              <a:rPr lang="en" altLang="zh-CN" sz="1200" b="0" i="0" kern="1200" dirty="0">
                <a:solidFill>
                  <a:schemeClr val="tx1"/>
                </a:solidFill>
                <a:effectLst/>
                <a:latin typeface="+mn-lt"/>
                <a:ea typeface="+mn-ea"/>
                <a:cs typeface="+mn-cs"/>
              </a:rPr>
              <a:t>IRI</a:t>
            </a:r>
            <a:r>
              <a:rPr lang="zh-CN" altLang="en-US" sz="1200" b="0" i="0" kern="1200" dirty="0">
                <a:solidFill>
                  <a:schemeClr val="tx1"/>
                </a:solidFill>
                <a:effectLst/>
                <a:latin typeface="+mn-lt"/>
                <a:ea typeface="+mn-ea"/>
                <a:cs typeface="+mn-cs"/>
              </a:rPr>
              <a:t>变化最为显著的基因，因此作者选择此基因进一步研究</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1330291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老化和细胞衰老这两个术语不能互换使用。老化是随时间推移的进行性衰退（人变老），而衰老在整个生命周期中都可发生，包括胚胎发生期间。</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细胞衰老涉及胚胎发育、组织退化和癌症预防</a:t>
            </a:r>
            <a:br>
              <a:rPr lang="en-US" altLang="zh-CN" sz="1200" b="0" i="0" kern="1200" dirty="0">
                <a:solidFill>
                  <a:schemeClr val="tx1"/>
                </a:solidFill>
                <a:effectLst/>
                <a:latin typeface="+mn-lt"/>
                <a:ea typeface="+mn-ea"/>
                <a:cs typeface="+mn-cs"/>
              </a:rPr>
            </a:br>
            <a:br>
              <a:rPr lang="en-US" altLang="zh-CN" sz="1200" b="0" i="0" kern="1200" dirty="0">
                <a:solidFill>
                  <a:schemeClr val="tx1"/>
                </a:solidFill>
                <a:effectLst/>
                <a:latin typeface="+mn-lt"/>
                <a:ea typeface="+mn-ea"/>
                <a:cs typeface="+mn-cs"/>
              </a:rPr>
            </a:br>
            <a:r>
              <a:rPr lang="zh-CN" altLang="en-US" sz="1200" dirty="0">
                <a:latin typeface="Times New Roman" panose="02020603050405020304" pitchFamily="18" charset="0"/>
                <a:ea typeface="SimSun" panose="02010600030101010101" pitchFamily="2" charset="-122"/>
                <a:cs typeface="Times New Roman" panose="02020603050405020304" pitchFamily="18" charset="0"/>
              </a:rPr>
              <a:t>这些研究证明了细胞衰老很重要，且与</a:t>
            </a:r>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AS </a:t>
            </a:r>
            <a:r>
              <a:rPr lang="zh-CN" altLang="en-US" sz="1200" dirty="0">
                <a:latin typeface="Times New Roman" panose="02020603050405020304" pitchFamily="18" charset="0"/>
                <a:ea typeface="SimSun" panose="02010600030101010101" pitchFamily="2" charset="-122"/>
                <a:cs typeface="Times New Roman" panose="02020603050405020304" pitchFamily="18" charset="0"/>
              </a:rPr>
              <a:t>有关</a:t>
            </a:r>
            <a:br>
              <a:rPr lang="en-US" altLang="zh-CN" sz="1200" dirty="0">
                <a:latin typeface="Times New Roman" panose="02020603050405020304" pitchFamily="18" charset="0"/>
                <a:ea typeface="SimSun" panose="02010600030101010101" pitchFamily="2" charset="-122"/>
                <a:cs typeface="Times New Roman" panose="02020603050405020304" pitchFamily="18" charset="0"/>
              </a:rPr>
            </a:b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2</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a</a:t>
            </a:r>
            <a:r>
              <a:rPr lang="zh-CN" altLang="en-US" dirty="0"/>
              <a:t>）</a:t>
            </a:r>
            <a:r>
              <a:rPr lang="en" altLang="zh-CN" sz="1200" kern="1200" dirty="0">
                <a:solidFill>
                  <a:schemeClr val="tx1"/>
                </a:solidFill>
                <a:effectLst/>
                <a:latin typeface="+mn-lt"/>
                <a:ea typeface="+mn-ea"/>
                <a:cs typeface="+mn-cs"/>
              </a:rPr>
              <a:t>last intron of </a:t>
            </a:r>
            <a:r>
              <a:rPr lang="en" altLang="zh-CN" sz="1200" i="1" kern="1200" dirty="0">
                <a:solidFill>
                  <a:schemeClr val="tx1"/>
                </a:solidFill>
                <a:effectLst/>
                <a:latin typeface="+mn-lt"/>
                <a:ea typeface="+mn-ea"/>
                <a:cs typeface="+mn-cs"/>
              </a:rPr>
              <a:t>CPNE1 , </a:t>
            </a:r>
            <a:r>
              <a:rPr lang="en" altLang="zh-CN" sz="1200" kern="1200" dirty="0">
                <a:solidFill>
                  <a:schemeClr val="tx1"/>
                </a:solidFill>
                <a:effectLst/>
                <a:latin typeface="+mn-lt"/>
                <a:ea typeface="+mn-ea"/>
                <a:cs typeface="+mn-cs"/>
              </a:rPr>
              <a:t>cell lines HepG2 and K562: U2AF1 knockdown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b</a:t>
            </a:r>
            <a:r>
              <a:rPr lang="zh-CN" altLang="en-US" sz="120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RT-PCR </a:t>
            </a:r>
            <a:r>
              <a:rPr lang="en-US" altLang="zh-CN" sz="1200" kern="1200" dirty="0">
                <a:solidFill>
                  <a:schemeClr val="tx1"/>
                </a:solidFill>
                <a:effectLst/>
                <a:latin typeface="+mn-lt"/>
                <a:ea typeface="+mn-ea"/>
                <a:cs typeface="+mn-cs"/>
              </a:rPr>
              <a:t>(c)</a:t>
            </a:r>
            <a:r>
              <a:rPr lang="en" altLang="zh-CN" sz="1200" b="0" i="0" kern="1200" dirty="0">
                <a:solidFill>
                  <a:schemeClr val="tx1"/>
                </a:solidFill>
                <a:effectLst/>
                <a:latin typeface="+mn-lt"/>
                <a:ea typeface="+mn-ea"/>
                <a:cs typeface="+mn-cs"/>
              </a:rPr>
              <a:t> </a:t>
            </a:r>
            <a:r>
              <a:rPr lang="en" altLang="zh-CN" sz="1200" kern="1200" dirty="0" err="1">
                <a:solidFill>
                  <a:schemeClr val="tx1"/>
                </a:solidFill>
                <a:effectLst/>
                <a:latin typeface="+mn-lt"/>
                <a:ea typeface="+mn-ea"/>
                <a:cs typeface="+mn-cs"/>
              </a:rPr>
              <a:t>qRT</a:t>
            </a:r>
            <a:r>
              <a:rPr lang="en" altLang="zh-CN" sz="1200" kern="1200" dirty="0">
                <a:solidFill>
                  <a:schemeClr val="tx1"/>
                </a:solidFill>
                <a:effectLst/>
                <a:latin typeface="+mn-lt"/>
                <a:ea typeface="+mn-ea"/>
                <a:cs typeface="+mn-cs"/>
              </a:rPr>
              <a:t>-PCR </a:t>
            </a:r>
            <a:r>
              <a:rPr lang="zh-CN" altLang="en" sz="1200" b="0" i="0" kern="1200" dirty="0">
                <a:solidFill>
                  <a:schemeClr val="tx1"/>
                </a:solidFill>
                <a:effectLst/>
                <a:latin typeface="+mn-lt"/>
                <a:ea typeface="+mn-ea"/>
                <a:cs typeface="+mn-cs"/>
              </a:rPr>
              <a:t>结果</a:t>
            </a:r>
            <a:r>
              <a:rPr lang="zh-CN" altLang="en-US" sz="1200" b="0" i="0" kern="1200" dirty="0">
                <a:solidFill>
                  <a:schemeClr val="tx1"/>
                </a:solidFill>
                <a:effectLst/>
                <a:latin typeface="+mn-lt"/>
                <a:ea typeface="+mn-ea"/>
                <a:cs typeface="+mn-cs"/>
              </a:rPr>
              <a:t>表明</a:t>
            </a:r>
            <a:r>
              <a:rPr lang="en" altLang="zh-CN" sz="1200" b="0" i="0" kern="1200" dirty="0">
                <a:solidFill>
                  <a:schemeClr val="tx1"/>
                </a:solidFill>
                <a:effectLst/>
                <a:latin typeface="+mn-lt"/>
                <a:ea typeface="+mn-ea"/>
                <a:cs typeface="+mn-cs"/>
              </a:rPr>
              <a:t>U2AF1-KD</a:t>
            </a:r>
            <a:r>
              <a:rPr lang="zh-CN" altLang="en" sz="1200" b="0" i="0" kern="1200" dirty="0">
                <a:solidFill>
                  <a:schemeClr val="tx1"/>
                </a:solidFill>
                <a:effectLst/>
                <a:latin typeface="+mn-lt"/>
                <a:ea typeface="+mn-ea"/>
                <a:cs typeface="+mn-cs"/>
              </a:rPr>
              <a:t>的细胞</a:t>
            </a:r>
            <a:r>
              <a:rPr lang="zh-CN" altLang="en-US" sz="1200" b="0" i="0" kern="1200" dirty="0">
                <a:solidFill>
                  <a:schemeClr val="tx1"/>
                </a:solidFill>
                <a:effectLst/>
                <a:latin typeface="+mn-lt"/>
                <a:ea typeface="+mn-ea"/>
                <a:cs typeface="+mn-cs"/>
              </a:rPr>
              <a:t>会使</a:t>
            </a:r>
            <a:r>
              <a:rPr lang="en" altLang="zh-CN" sz="1200" i="1" kern="1200" dirty="0">
                <a:solidFill>
                  <a:schemeClr val="tx1"/>
                </a:solidFill>
                <a:effectLst/>
                <a:latin typeface="+mn-lt"/>
                <a:ea typeface="+mn-ea"/>
                <a:cs typeface="+mn-cs"/>
              </a:rPr>
              <a:t>CPNE1</a:t>
            </a:r>
            <a:r>
              <a:rPr lang="zh-CN" altLang="en" sz="1200" b="0" i="0" kern="1200" dirty="0">
                <a:solidFill>
                  <a:schemeClr val="tx1"/>
                </a:solidFill>
                <a:effectLst/>
                <a:latin typeface="+mn-lt"/>
                <a:ea typeface="+mn-ea"/>
                <a:cs typeface="+mn-cs"/>
              </a:rPr>
              <a:t>基因</a:t>
            </a:r>
            <a:r>
              <a:rPr lang="zh-CN" altLang="en-US" sz="1200" b="0" i="0" kern="1200" dirty="0">
                <a:solidFill>
                  <a:schemeClr val="tx1"/>
                </a:solidFill>
                <a:effectLst/>
                <a:latin typeface="+mn-lt"/>
                <a:ea typeface="+mn-ea"/>
                <a:cs typeface="+mn-cs"/>
              </a:rPr>
              <a:t>的内含子保留水平增加</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d</a:t>
            </a:r>
            <a:r>
              <a:rPr lang="zh-CN" altLang="en-US" sz="1200" b="0" i="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RIP-qPCR</a:t>
            </a:r>
            <a:r>
              <a:rPr lang="zh-CN" altLang="en-US" sz="120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Primers (F1-R1; F2-R2)</a:t>
            </a:r>
            <a:r>
              <a:rPr lang="zh-CN" altLang="en-US" sz="1200" kern="1200" dirty="0">
                <a:solidFill>
                  <a:schemeClr val="tx1"/>
                </a:solidFill>
                <a:effectLst/>
                <a:latin typeface="+mn-lt"/>
                <a:ea typeface="+mn-ea"/>
                <a:cs typeface="+mn-cs"/>
              </a:rPr>
              <a:t>， </a:t>
            </a:r>
            <a:r>
              <a:rPr lang="en-US" altLang="zh-CN" sz="1200" kern="1200" dirty="0" err="1">
                <a:solidFill>
                  <a:schemeClr val="tx1"/>
                </a:solidFill>
                <a:effectLst/>
                <a:latin typeface="+mn-lt"/>
                <a:ea typeface="+mn-ea"/>
                <a:cs typeface="+mn-cs"/>
              </a:rPr>
              <a:t>lgG</a:t>
            </a:r>
            <a:r>
              <a:rPr lang="zh-CN" altLang="en-US" sz="1200" kern="1200" dirty="0">
                <a:solidFill>
                  <a:schemeClr val="tx1"/>
                </a:solidFill>
                <a:effectLst/>
                <a:latin typeface="+mn-lt"/>
                <a:ea typeface="+mn-ea"/>
                <a:cs typeface="+mn-cs"/>
              </a:rPr>
              <a:t>是</a:t>
            </a:r>
            <a:r>
              <a:rPr lang="en-US" altLang="zh-CN" sz="1200" kern="1200" dirty="0">
                <a:solidFill>
                  <a:schemeClr val="tx1"/>
                </a:solidFill>
                <a:effectLst/>
                <a:latin typeface="+mn-lt"/>
                <a:ea typeface="+mn-ea"/>
                <a:cs typeface="+mn-cs"/>
              </a:rPr>
              <a:t>control</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CCL2</a:t>
            </a:r>
            <a:r>
              <a:rPr lang="zh-CN" altLang="en-US" sz="1200" kern="1200" dirty="0">
                <a:solidFill>
                  <a:schemeClr val="tx1"/>
                </a:solidFill>
                <a:effectLst/>
                <a:latin typeface="+mn-lt"/>
                <a:ea typeface="+mn-ea"/>
                <a:cs typeface="+mn-cs"/>
              </a:rPr>
              <a:t>是引物</a:t>
            </a:r>
            <a:r>
              <a:rPr lang="en-US" altLang="zh-CN" sz="1200" kern="1200" dirty="0">
                <a:solidFill>
                  <a:schemeClr val="tx1"/>
                </a:solidFill>
                <a:effectLst/>
                <a:latin typeface="+mn-lt"/>
                <a:ea typeface="+mn-ea"/>
                <a:cs typeface="+mn-cs"/>
              </a:rPr>
              <a:t>control</a:t>
            </a: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 altLang="zh-CN"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20</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183350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a:t>
            </a:r>
            <a:r>
              <a:rPr lang="en-US" altLang="zh-CN" dirty="0"/>
              <a:t>a</a:t>
            </a:r>
            <a:r>
              <a:rPr lang="zh-CN" altLang="en-US" dirty="0"/>
              <a:t>） </a:t>
            </a:r>
            <a:r>
              <a:rPr lang="en" altLang="zh-CN" sz="1200" kern="1200" dirty="0" err="1">
                <a:solidFill>
                  <a:schemeClr val="tx1"/>
                </a:solidFill>
                <a:effectLst/>
                <a:latin typeface="+mn-lt"/>
                <a:ea typeface="+mn-ea"/>
                <a:cs typeface="+mn-cs"/>
              </a:rPr>
              <a:t>qRT</a:t>
            </a:r>
            <a:r>
              <a:rPr lang="en" altLang="zh-CN" sz="1200" kern="1200" dirty="0">
                <a:solidFill>
                  <a:schemeClr val="tx1"/>
                </a:solidFill>
                <a:effectLst/>
                <a:latin typeface="+mn-lt"/>
                <a:ea typeface="+mn-ea"/>
                <a:cs typeface="+mn-cs"/>
              </a:rPr>
              <a:t>-PCR </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b</a:t>
            </a:r>
            <a:r>
              <a:rPr lang="zh-CN" altLang="en-US" sz="120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Western blot</a:t>
            </a:r>
            <a:r>
              <a:rPr lang="zh-CN" altLang="en-US" sz="120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蛋白质印迹</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c</a:t>
            </a:r>
            <a:r>
              <a:rPr lang="zh-CN" altLang="en-US"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CPNE1</a:t>
            </a:r>
            <a:r>
              <a:rPr lang="zh-CN" altLang="en-US" sz="1200" b="0" i="0" kern="1200" dirty="0">
                <a:solidFill>
                  <a:schemeClr val="tx1"/>
                </a:solidFill>
                <a:effectLst/>
                <a:latin typeface="+mn-lt"/>
                <a:ea typeface="+mn-ea"/>
                <a:cs typeface="+mn-cs"/>
              </a:rPr>
              <a:t>的</a:t>
            </a:r>
            <a:r>
              <a:rPr lang="en" altLang="zh-CN" sz="1200" b="0" i="0" kern="1200" dirty="0">
                <a:solidFill>
                  <a:schemeClr val="tx1"/>
                </a:solidFill>
                <a:effectLst/>
                <a:latin typeface="+mn-lt"/>
                <a:ea typeface="+mn-ea"/>
                <a:cs typeface="+mn-cs"/>
              </a:rPr>
              <a:t>IR</a:t>
            </a:r>
            <a:r>
              <a:rPr lang="zh-CN" altLang="en-US" sz="1200" b="0" i="0" kern="1200" dirty="0">
                <a:solidFill>
                  <a:schemeClr val="tx1"/>
                </a:solidFill>
                <a:effectLst/>
                <a:latin typeface="+mn-lt"/>
                <a:ea typeface="+mn-ea"/>
                <a:cs typeface="+mn-cs"/>
              </a:rPr>
              <a:t>转录本的降解率明显高于剪接转录本</a:t>
            </a:r>
            <a:endParaRPr lang="en" altLang="zh-CN" dirty="0">
              <a:effectLst/>
            </a:endParaRPr>
          </a:p>
          <a:p>
            <a:endParaRPr lang="en-US" altLang="zh-CN" dirty="0"/>
          </a:p>
          <a:p>
            <a:r>
              <a:rPr lang="zh-CN" altLang="en-US" dirty="0"/>
              <a:t>（</a:t>
            </a:r>
            <a:r>
              <a:rPr lang="en-US" altLang="zh-CN" dirty="0"/>
              <a:t>d</a:t>
            </a:r>
            <a:r>
              <a:rPr lang="zh-CN" altLang="en-US" dirty="0"/>
              <a:t>）</a:t>
            </a:r>
            <a:r>
              <a:rPr lang="zh-CN" altLang="en-US" sz="1200" b="0" i="0" kern="1200" dirty="0">
                <a:solidFill>
                  <a:schemeClr val="tx1"/>
                </a:solidFill>
                <a:effectLst/>
                <a:latin typeface="+mn-lt"/>
                <a:ea typeface="+mn-ea"/>
                <a:cs typeface="+mn-cs"/>
              </a:rPr>
              <a:t>由于</a:t>
            </a:r>
            <a:r>
              <a:rPr lang="en" altLang="zh-CN" sz="1200" b="0" i="0" kern="1200" dirty="0">
                <a:solidFill>
                  <a:schemeClr val="tx1"/>
                </a:solidFill>
                <a:effectLst/>
                <a:latin typeface="+mn-lt"/>
                <a:ea typeface="+mn-ea"/>
                <a:cs typeface="+mn-cs"/>
              </a:rPr>
              <a:t>U2AF1</a:t>
            </a:r>
            <a:r>
              <a:rPr lang="zh-CN" altLang="en-US" sz="1200" b="0" i="0" kern="1200" dirty="0">
                <a:solidFill>
                  <a:schemeClr val="tx1"/>
                </a:solidFill>
                <a:effectLst/>
                <a:latin typeface="+mn-lt"/>
                <a:ea typeface="+mn-ea"/>
                <a:cs typeface="+mn-cs"/>
              </a:rPr>
              <a:t>的下调导致细胞中内含子保留增加和</a:t>
            </a:r>
            <a:r>
              <a:rPr lang="en" altLang="zh-CN" sz="1200" b="0" i="0" kern="1200" dirty="0">
                <a:solidFill>
                  <a:schemeClr val="tx1"/>
                </a:solidFill>
                <a:effectLst/>
                <a:latin typeface="+mn-lt"/>
                <a:ea typeface="+mn-ea"/>
                <a:cs typeface="+mn-cs"/>
              </a:rPr>
              <a:t>CPNE1</a:t>
            </a:r>
            <a:r>
              <a:rPr lang="zh-CN" altLang="en-US" sz="1200" b="0" i="0" kern="1200" dirty="0">
                <a:solidFill>
                  <a:schemeClr val="tx1"/>
                </a:solidFill>
                <a:effectLst/>
                <a:latin typeface="+mn-lt"/>
                <a:ea typeface="+mn-ea"/>
                <a:cs typeface="+mn-cs"/>
              </a:rPr>
              <a:t>表达减少，敲除</a:t>
            </a:r>
            <a:r>
              <a:rPr lang="en" altLang="zh-CN" sz="1200" b="0" i="0" kern="1200" dirty="0">
                <a:solidFill>
                  <a:schemeClr val="tx1"/>
                </a:solidFill>
                <a:effectLst/>
                <a:latin typeface="+mn-lt"/>
                <a:ea typeface="+mn-ea"/>
                <a:cs typeface="+mn-cs"/>
              </a:rPr>
              <a:t>CPNE1</a:t>
            </a:r>
            <a:r>
              <a:rPr lang="zh-CN" altLang="en-US" sz="1200" b="0" i="0" kern="1200" dirty="0">
                <a:solidFill>
                  <a:schemeClr val="tx1"/>
                </a:solidFill>
                <a:effectLst/>
                <a:latin typeface="+mn-lt"/>
                <a:ea typeface="+mn-ea"/>
                <a:cs typeface="+mn-cs"/>
              </a:rPr>
              <a:t>以模拟</a:t>
            </a:r>
            <a:r>
              <a:rPr lang="en" altLang="zh-CN" sz="1200" b="0" i="0" kern="1200" dirty="0">
                <a:solidFill>
                  <a:schemeClr val="tx1"/>
                </a:solidFill>
                <a:effectLst/>
                <a:latin typeface="+mn-lt"/>
                <a:ea typeface="+mn-ea"/>
                <a:cs typeface="+mn-cs"/>
              </a:rPr>
              <a:t>CPNE1</a:t>
            </a:r>
            <a:r>
              <a:rPr lang="zh-CN" altLang="en-US" sz="1200" b="0" i="0" kern="1200" dirty="0">
                <a:solidFill>
                  <a:schemeClr val="tx1"/>
                </a:solidFill>
                <a:effectLst/>
                <a:latin typeface="+mn-lt"/>
                <a:ea typeface="+mn-ea"/>
                <a:cs typeface="+mn-cs"/>
              </a:rPr>
              <a:t>中</a:t>
            </a:r>
            <a:r>
              <a:rPr lang="en" altLang="zh-CN" sz="1200" b="0" i="0" kern="1200" dirty="0">
                <a:solidFill>
                  <a:schemeClr val="tx1"/>
                </a:solidFill>
                <a:effectLst/>
                <a:latin typeface="+mn-lt"/>
                <a:ea typeface="+mn-ea"/>
                <a:cs typeface="+mn-cs"/>
              </a:rPr>
              <a:t>IR</a:t>
            </a:r>
            <a:r>
              <a:rPr lang="zh-CN" altLang="en-US" sz="1200" b="0" i="0" kern="1200" dirty="0">
                <a:solidFill>
                  <a:schemeClr val="tx1"/>
                </a:solidFill>
                <a:effectLst/>
                <a:latin typeface="+mn-lt"/>
                <a:ea typeface="+mn-ea"/>
                <a:cs typeface="+mn-cs"/>
              </a:rPr>
              <a:t>的结果（图</a:t>
            </a:r>
            <a:r>
              <a:rPr lang="en-US" altLang="zh-CN" sz="1200" b="0" i="0" kern="1200" dirty="0">
                <a:solidFill>
                  <a:schemeClr val="tx1"/>
                </a:solidFill>
                <a:effectLst/>
                <a:latin typeface="+mn-lt"/>
                <a:ea typeface="+mn-ea"/>
                <a:cs typeface="+mn-cs"/>
              </a:rPr>
              <a:t>4</a:t>
            </a:r>
            <a:r>
              <a:rPr lang="en" altLang="zh-CN" sz="1200" b="0" i="0" kern="1200" dirty="0">
                <a:solidFill>
                  <a:schemeClr val="tx1"/>
                </a:solidFill>
                <a:effectLst/>
                <a:latin typeface="+mn-lt"/>
                <a:ea typeface="+mn-ea"/>
                <a:cs typeface="+mn-cs"/>
              </a:rPr>
              <a:t>d</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然后分析衰老相关表型以评估</a:t>
            </a:r>
            <a:r>
              <a:rPr lang="en" altLang="zh-CN" sz="1200" b="0" i="0" kern="1200" dirty="0">
                <a:solidFill>
                  <a:schemeClr val="tx1"/>
                </a:solidFill>
                <a:effectLst/>
                <a:latin typeface="+mn-lt"/>
                <a:ea typeface="+mn-ea"/>
                <a:cs typeface="+mn-cs"/>
              </a:rPr>
              <a:t>CPNE1</a:t>
            </a:r>
            <a:r>
              <a:rPr lang="zh-CN" altLang="en-US" sz="1200" b="0" i="0" kern="1200" dirty="0">
                <a:solidFill>
                  <a:schemeClr val="tx1"/>
                </a:solidFill>
                <a:effectLst/>
                <a:latin typeface="+mn-lt"/>
                <a:ea typeface="+mn-ea"/>
                <a:cs typeface="+mn-cs"/>
              </a:rPr>
              <a:t>中</a:t>
            </a:r>
            <a:r>
              <a:rPr lang="en" altLang="zh-CN" sz="1200" b="0" i="0" kern="1200" dirty="0">
                <a:solidFill>
                  <a:schemeClr val="tx1"/>
                </a:solidFill>
                <a:effectLst/>
                <a:latin typeface="+mn-lt"/>
                <a:ea typeface="+mn-ea"/>
                <a:cs typeface="+mn-cs"/>
              </a:rPr>
              <a:t>IR</a:t>
            </a:r>
            <a:r>
              <a:rPr lang="zh-CN" altLang="en-US" sz="1200" b="0" i="0" kern="1200" dirty="0">
                <a:solidFill>
                  <a:schemeClr val="tx1"/>
                </a:solidFill>
                <a:effectLst/>
                <a:latin typeface="+mn-lt"/>
                <a:ea typeface="+mn-ea"/>
                <a:cs typeface="+mn-cs"/>
              </a:rPr>
              <a:t>对衰老的贡献。</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21</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2384491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a:t>
            </a:r>
            <a:r>
              <a:rPr lang="en" altLang="zh-CN" sz="1200" b="0" i="1" kern="1200" dirty="0">
                <a:solidFill>
                  <a:schemeClr val="tx1"/>
                </a:solidFill>
                <a:effectLst/>
                <a:latin typeface="+mn-lt"/>
                <a:ea typeface="+mn-ea"/>
                <a:cs typeface="+mn-cs"/>
              </a:rPr>
              <a:t>CPNE1-</a:t>
            </a:r>
            <a:r>
              <a:rPr lang="en" altLang="zh-CN" sz="1200" b="0" i="0" kern="1200" dirty="0">
                <a:solidFill>
                  <a:schemeClr val="tx1"/>
                </a:solidFill>
                <a:effectLst/>
                <a:latin typeface="+mn-lt"/>
                <a:ea typeface="+mn-ea"/>
                <a:cs typeface="+mn-cs"/>
              </a:rPr>
              <a:t>KD </a:t>
            </a:r>
            <a:r>
              <a:rPr lang="zh-CN" altLang="en-US" sz="1200" b="0" i="0" kern="1200" dirty="0">
                <a:solidFill>
                  <a:schemeClr val="tx1"/>
                </a:solidFill>
                <a:effectLst/>
                <a:latin typeface="+mn-lt"/>
                <a:ea typeface="+mn-ea"/>
                <a:cs typeface="+mn-cs"/>
              </a:rPr>
              <a:t>细胞中观察到 </a:t>
            </a:r>
            <a:r>
              <a:rPr lang="en" altLang="zh-CN" sz="1200" b="0" i="0" kern="1200" dirty="0">
                <a:solidFill>
                  <a:schemeClr val="tx1"/>
                </a:solidFill>
                <a:effectLst/>
                <a:latin typeface="+mn-lt"/>
                <a:ea typeface="+mn-ea"/>
                <a:cs typeface="+mn-cs"/>
              </a:rPr>
              <a:t>SA-</a:t>
            </a:r>
            <a:r>
              <a:rPr lang="el-GR" altLang="zh-CN" sz="1200" b="0" i="0" kern="1200" dirty="0">
                <a:solidFill>
                  <a:schemeClr val="tx1"/>
                </a:solidFill>
                <a:effectLst/>
                <a:latin typeface="+mn-lt"/>
                <a:ea typeface="+mn-ea"/>
                <a:cs typeface="+mn-cs"/>
              </a:rPr>
              <a:t>β-</a:t>
            </a:r>
            <a:r>
              <a:rPr lang="en" altLang="zh-CN" sz="1200" b="0" i="0" kern="1200" dirty="0">
                <a:solidFill>
                  <a:schemeClr val="tx1"/>
                </a:solidFill>
                <a:effectLst/>
                <a:latin typeface="+mn-lt"/>
                <a:ea typeface="+mn-ea"/>
                <a:cs typeface="+mn-cs"/>
              </a:rPr>
              <a:t>Gal </a:t>
            </a:r>
            <a:r>
              <a:rPr lang="zh-CN" altLang="en-US" sz="1200" b="0" i="0" kern="1200" dirty="0">
                <a:solidFill>
                  <a:schemeClr val="tx1"/>
                </a:solidFill>
                <a:effectLst/>
                <a:latin typeface="+mn-lt"/>
                <a:ea typeface="+mn-ea"/>
                <a:cs typeface="+mn-cs"/>
              </a:rPr>
              <a:t>标志物增加（</a:t>
            </a:r>
            <a:r>
              <a:rPr lang="en-US" altLang="zh-CN" sz="1200" b="0" i="0" kern="1200" dirty="0">
                <a:solidFill>
                  <a:schemeClr val="tx1"/>
                </a:solidFill>
                <a:effectLst/>
                <a:latin typeface="+mn-lt"/>
                <a:ea typeface="+mn-ea"/>
                <a:cs typeface="+mn-cs"/>
              </a:rPr>
              <a:t>e</a:t>
            </a:r>
            <a:r>
              <a:rPr lang="zh-CN" altLang="en-US" sz="1200" b="0" i="0" kern="1200" dirty="0">
                <a:solidFill>
                  <a:schemeClr val="tx1"/>
                </a:solidFill>
                <a:effectLst/>
                <a:latin typeface="+mn-lt"/>
                <a:ea typeface="+mn-ea"/>
                <a:cs typeface="+mn-cs"/>
              </a:rPr>
              <a:t>）和细胞增殖率（</a:t>
            </a:r>
            <a:r>
              <a:rPr lang="en-US" altLang="zh-CN" sz="1200" b="0" i="0" kern="1200" dirty="0">
                <a:solidFill>
                  <a:schemeClr val="tx1"/>
                </a:solidFill>
                <a:effectLst/>
                <a:latin typeface="+mn-lt"/>
                <a:ea typeface="+mn-ea"/>
                <a:cs typeface="+mn-cs"/>
              </a:rPr>
              <a:t>f</a:t>
            </a:r>
            <a:r>
              <a:rPr lang="zh-CN" altLang="en-US" sz="1200" b="0" i="0" kern="1200" dirty="0">
                <a:solidFill>
                  <a:schemeClr val="tx1"/>
                </a:solidFill>
                <a:effectLst/>
                <a:latin typeface="+mn-lt"/>
                <a:ea typeface="+mn-ea"/>
                <a:cs typeface="+mn-cs"/>
              </a:rPr>
              <a:t>）显着降低</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g</a:t>
            </a:r>
            <a:r>
              <a:rPr lang="zh-CN" altLang="en-US" sz="1200" b="0" i="0" kern="1200" dirty="0">
                <a:solidFill>
                  <a:schemeClr val="tx1"/>
                </a:solidFill>
                <a:effectLst/>
                <a:latin typeface="+mn-lt"/>
                <a:ea typeface="+mn-ea"/>
                <a:cs typeface="+mn-cs"/>
              </a:rPr>
              <a:t>）</a:t>
            </a:r>
            <a:r>
              <a:rPr lang="en" altLang="zh-CN" sz="1200" i="1" kern="1200" dirty="0">
                <a:solidFill>
                  <a:schemeClr val="tx1"/>
                </a:solidFill>
                <a:effectLst/>
                <a:latin typeface="+mn-lt"/>
                <a:ea typeface="+mn-ea"/>
                <a:cs typeface="+mn-cs"/>
              </a:rPr>
              <a:t>MKI67,CDK1 </a:t>
            </a:r>
            <a:r>
              <a:rPr lang="en" altLang="zh-CN" sz="1200" kern="1200" dirty="0">
                <a:solidFill>
                  <a:schemeClr val="tx1"/>
                </a:solidFill>
                <a:effectLst/>
                <a:latin typeface="+mn-lt"/>
                <a:ea typeface="+mn-ea"/>
                <a:cs typeface="+mn-cs"/>
              </a:rPr>
              <a:t>,</a:t>
            </a:r>
            <a:r>
              <a:rPr lang="en" altLang="zh-CN" sz="1200" i="1" kern="1200" dirty="0">
                <a:solidFill>
                  <a:schemeClr val="tx1"/>
                </a:solidFill>
                <a:effectLst/>
                <a:latin typeface="+mn-lt"/>
                <a:ea typeface="+mn-ea"/>
                <a:cs typeface="+mn-cs"/>
              </a:rPr>
              <a:t>CDK4</a:t>
            </a:r>
            <a:r>
              <a:rPr lang="zh-CN" altLang="en" sz="1200" i="1" kern="1200" dirty="0">
                <a:solidFill>
                  <a:schemeClr val="tx1"/>
                </a:solidFill>
                <a:effectLst/>
                <a:latin typeface="+mn-lt"/>
                <a:ea typeface="+mn-ea"/>
                <a:cs typeface="+mn-cs"/>
              </a:rPr>
              <a:t>基因</a:t>
            </a:r>
            <a:r>
              <a:rPr lang="en" altLang="zh-CN" sz="1200" i="1" kern="1200" dirty="0">
                <a:solidFill>
                  <a:schemeClr val="tx1"/>
                </a:solidFill>
                <a:effectLst/>
                <a:latin typeface="+mn-lt"/>
                <a:ea typeface="+mn-ea"/>
                <a:cs typeface="+mn-cs"/>
              </a:rPr>
              <a:t> </a:t>
            </a:r>
            <a:r>
              <a:rPr lang="en" altLang="zh-CN" sz="120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细胞增殖有关</a:t>
            </a:r>
            <a:r>
              <a:rPr lang="en" altLang="zh-CN" sz="1200" kern="1200" dirty="0">
                <a:solidFill>
                  <a:schemeClr val="tx1"/>
                </a:solidFill>
                <a:effectLst/>
                <a:latin typeface="+mn-lt"/>
                <a:ea typeface="+mn-ea"/>
                <a:cs typeface="+mn-cs"/>
              </a:rPr>
              <a:t>)</a:t>
            </a:r>
            <a:r>
              <a:rPr lang="zh-CN" altLang="en-US" sz="1200" i="1" kern="1200" dirty="0">
                <a:solidFill>
                  <a:schemeClr val="tx1"/>
                </a:solidFill>
                <a:effectLst/>
                <a:latin typeface="+mn-lt"/>
                <a:ea typeface="+mn-ea"/>
                <a:cs typeface="+mn-cs"/>
              </a:rPr>
              <a:t>，</a:t>
            </a:r>
            <a:r>
              <a:rPr lang="en" altLang="zh-CN" sz="1200" i="1" kern="1200" dirty="0">
                <a:solidFill>
                  <a:schemeClr val="tx1"/>
                </a:solidFill>
                <a:effectLst/>
                <a:latin typeface="+mn-lt"/>
                <a:ea typeface="+mn-ea"/>
                <a:cs typeface="+mn-cs"/>
              </a:rPr>
              <a:t>CDKN2B</a:t>
            </a:r>
            <a:r>
              <a:rPr lang="zh-CN" altLang="en" sz="1200" i="1" kern="1200" dirty="0">
                <a:solidFill>
                  <a:schemeClr val="tx1"/>
                </a:solidFill>
                <a:effectLst/>
                <a:latin typeface="+mn-lt"/>
                <a:ea typeface="+mn-ea"/>
                <a:cs typeface="+mn-cs"/>
              </a:rPr>
              <a:t>基因</a:t>
            </a:r>
            <a:r>
              <a:rPr lang="en" altLang="zh-CN" sz="120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细胞增殖抑制剂</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a:t>
            </a:r>
            <a:r>
              <a:rPr lang="en-US" altLang="zh-CN" sz="1200" kern="1200" dirty="0" err="1">
                <a:solidFill>
                  <a:schemeClr val="tx1"/>
                </a:solidFill>
                <a:effectLst/>
                <a:latin typeface="+mn-lt"/>
                <a:ea typeface="+mn-ea"/>
                <a:cs typeface="+mn-cs"/>
              </a:rPr>
              <a:t>i</a:t>
            </a:r>
            <a:r>
              <a:rPr lang="en-US" altLang="zh-CN" sz="1200" kern="1200" dirty="0">
                <a:solidFill>
                  <a:schemeClr val="tx1"/>
                </a:solidFill>
                <a:effectLst/>
                <a:latin typeface="+mn-lt"/>
                <a:ea typeface="+mn-ea"/>
                <a:cs typeface="+mn-cs"/>
              </a:rPr>
              <a:t>)</a:t>
            </a:r>
            <a:r>
              <a:rPr lang="en" altLang="zh-CN" sz="1200" kern="1200" dirty="0">
                <a:solidFill>
                  <a:schemeClr val="tx1"/>
                </a:solidFill>
                <a:effectLst/>
                <a:latin typeface="+mn-lt"/>
                <a:ea typeface="+mn-ea"/>
                <a:cs typeface="+mn-cs"/>
              </a:rPr>
              <a:t> Protein level of U2AF1 and CPNE1 detected by Western blot before and after </a:t>
            </a:r>
            <a:r>
              <a:rPr lang="en" altLang="zh-CN" sz="1200" i="1" kern="1200" dirty="0">
                <a:solidFill>
                  <a:schemeClr val="tx1"/>
                </a:solidFill>
                <a:effectLst/>
                <a:latin typeface="+mn-lt"/>
                <a:ea typeface="+mn-ea"/>
                <a:cs typeface="+mn-cs"/>
              </a:rPr>
              <a:t>CPNE1</a:t>
            </a:r>
            <a:r>
              <a:rPr lang="en" altLang="zh-CN" sz="1200" kern="1200" dirty="0">
                <a:solidFill>
                  <a:schemeClr val="tx1"/>
                </a:solidFill>
                <a:effectLst/>
                <a:latin typeface="+mn-lt"/>
                <a:ea typeface="+mn-ea"/>
                <a:cs typeface="+mn-cs"/>
              </a:rPr>
              <a:t>-OE </a:t>
            </a:r>
            <a:endParaRPr lang="en"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(j)(k)</a:t>
            </a:r>
            <a:r>
              <a:rPr lang="en" altLang="zh-CN" sz="1200" b="0" i="0" kern="1200" dirty="0">
                <a:solidFill>
                  <a:schemeClr val="tx1"/>
                </a:solidFill>
                <a:effectLst/>
                <a:latin typeface="+mn-lt"/>
                <a:ea typeface="+mn-ea"/>
                <a:cs typeface="+mn-cs"/>
              </a:rPr>
              <a:t>  </a:t>
            </a:r>
            <a:r>
              <a:rPr lang="en" altLang="zh-CN" sz="1200" i="1" kern="1200" dirty="0">
                <a:solidFill>
                  <a:schemeClr val="tx1"/>
                </a:solidFill>
                <a:effectLst/>
                <a:latin typeface="+mn-lt"/>
                <a:ea typeface="+mn-ea"/>
                <a:cs typeface="+mn-cs"/>
              </a:rPr>
              <a:t>CPNE1</a:t>
            </a:r>
            <a:r>
              <a:rPr lang="zh-CN" altLang="en-US" sz="1200" kern="1200" dirty="0">
                <a:solidFill>
                  <a:schemeClr val="tx1"/>
                </a:solidFill>
                <a:effectLst/>
                <a:latin typeface="+mn-lt"/>
                <a:ea typeface="+mn-ea"/>
                <a:cs typeface="+mn-cs"/>
              </a:rPr>
              <a:t>与衰老有关，过表达会使</a:t>
            </a:r>
            <a:r>
              <a:rPr lang="en" altLang="zh-CN" sz="1200" b="0" i="0" kern="1200" dirty="0">
                <a:solidFill>
                  <a:schemeClr val="tx1"/>
                </a:solidFill>
                <a:effectLst/>
                <a:latin typeface="+mn-lt"/>
                <a:ea typeface="+mn-ea"/>
                <a:cs typeface="+mn-cs"/>
              </a:rPr>
              <a:t>​​SA-</a:t>
            </a:r>
            <a:r>
              <a:rPr lang="el-GR" altLang="zh-CN" sz="1200" b="0" i="0" kern="1200" dirty="0">
                <a:solidFill>
                  <a:schemeClr val="tx1"/>
                </a:solidFill>
                <a:effectLst/>
                <a:latin typeface="+mn-lt"/>
                <a:ea typeface="+mn-ea"/>
                <a:cs typeface="+mn-cs"/>
              </a:rPr>
              <a:t>β-</a:t>
            </a:r>
            <a:r>
              <a:rPr lang="en" altLang="zh-CN" sz="1200" b="0" i="0" kern="1200" dirty="0">
                <a:solidFill>
                  <a:schemeClr val="tx1"/>
                </a:solidFill>
                <a:effectLst/>
                <a:latin typeface="+mn-lt"/>
                <a:ea typeface="+mn-ea"/>
                <a:cs typeface="+mn-cs"/>
              </a:rPr>
              <a:t>Gal </a:t>
            </a:r>
            <a:r>
              <a:rPr lang="zh-CN" altLang="en-US" sz="1200" b="0" i="0" kern="1200" dirty="0">
                <a:solidFill>
                  <a:schemeClr val="tx1"/>
                </a:solidFill>
                <a:effectLst/>
                <a:latin typeface="+mn-lt"/>
                <a:ea typeface="+mn-ea"/>
                <a:cs typeface="+mn-cs"/>
              </a:rPr>
              <a:t>标志物会降低和细胞增殖率增加</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相比于</a:t>
            </a:r>
            <a:r>
              <a:rPr lang="en-US" altLang="zh-CN" sz="1200" b="0" i="0" kern="1200" dirty="0">
                <a:solidFill>
                  <a:schemeClr val="tx1"/>
                </a:solidFill>
                <a:effectLst/>
                <a:latin typeface="+mn-lt"/>
                <a:ea typeface="+mn-ea"/>
                <a:cs typeface="+mn-cs"/>
              </a:rPr>
              <a:t>U2AF1_KD</a:t>
            </a:r>
            <a:endParaRPr lang="en-US" altLang="zh-CN" sz="120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结果表明</a:t>
            </a:r>
            <a:r>
              <a:rPr lang="en" altLang="zh-CN" sz="1200" b="0" i="0" kern="1200" dirty="0">
                <a:solidFill>
                  <a:schemeClr val="tx1"/>
                </a:solidFill>
                <a:effectLst/>
                <a:latin typeface="+mn-lt"/>
                <a:ea typeface="+mn-ea"/>
                <a:cs typeface="+mn-cs"/>
              </a:rPr>
              <a:t>U2AF1_KD</a:t>
            </a:r>
            <a:r>
              <a:rPr lang="zh-CN" altLang="en-US" sz="1200" b="0" i="0" kern="1200" dirty="0">
                <a:solidFill>
                  <a:schemeClr val="tx1"/>
                </a:solidFill>
                <a:effectLst/>
                <a:latin typeface="+mn-lt"/>
                <a:ea typeface="+mn-ea"/>
                <a:cs typeface="+mn-cs"/>
              </a:rPr>
              <a:t>诱导的</a:t>
            </a:r>
            <a:r>
              <a:rPr lang="en" altLang="zh-CN" sz="1200" b="0" i="1" kern="1200" dirty="0">
                <a:solidFill>
                  <a:schemeClr val="tx1"/>
                </a:solidFill>
                <a:effectLst/>
                <a:latin typeface="+mn-lt"/>
                <a:ea typeface="+mn-ea"/>
                <a:cs typeface="+mn-cs"/>
              </a:rPr>
              <a:t>CPNE1</a:t>
            </a:r>
            <a:r>
              <a:rPr lang="zh-CN" altLang="en-US" sz="1200" b="0" i="0" kern="1200" dirty="0">
                <a:solidFill>
                  <a:schemeClr val="tx1"/>
                </a:solidFill>
                <a:effectLst/>
                <a:latin typeface="+mn-lt"/>
                <a:ea typeface="+mn-ea"/>
                <a:cs typeface="+mn-cs"/>
              </a:rPr>
              <a:t>内含子保留对细胞衰老有贡献。</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8522665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23</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1515851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新抗原</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新表位（</a:t>
            </a:r>
            <a:r>
              <a:rPr lang="en" altLang="zh-CN" sz="1200" b="0" i="0" kern="1200" dirty="0">
                <a:solidFill>
                  <a:schemeClr val="tx1"/>
                </a:solidFill>
                <a:effectLst/>
                <a:latin typeface="+mn-lt"/>
                <a:ea typeface="+mn-ea"/>
                <a:cs typeface="+mn-cs"/>
              </a:rPr>
              <a:t>neoantigen/neoepitope</a:t>
            </a:r>
            <a:r>
              <a:rPr lang="zh-CN" altLang="en-US" sz="1200" b="0" i="0" kern="1200" dirty="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156331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剪接因子参与</a:t>
            </a:r>
            <a:r>
              <a:rPr lang="en" altLang="zh-CN" sz="1200" b="0" i="0" kern="1200" dirty="0">
                <a:solidFill>
                  <a:schemeClr val="tx1"/>
                </a:solidFill>
                <a:effectLst/>
                <a:latin typeface="+mn-lt"/>
                <a:ea typeface="+mn-ea"/>
                <a:cs typeface="+mn-cs"/>
              </a:rPr>
              <a:t>RNA</a:t>
            </a:r>
            <a:r>
              <a:rPr lang="zh-CN" altLang="en-US" sz="1200" b="0" i="0" kern="1200" dirty="0">
                <a:solidFill>
                  <a:schemeClr val="tx1"/>
                </a:solidFill>
                <a:effectLst/>
                <a:latin typeface="+mn-lt"/>
                <a:ea typeface="+mn-ea"/>
                <a:cs typeface="+mn-cs"/>
              </a:rPr>
              <a:t>前体剪接过程的蛋白质因子。根据其功能作用，可以分为核小核糖核蛋白颗粒</a:t>
            </a:r>
            <a:r>
              <a:rPr lang="en-US" altLang="zh-CN" sz="1200" b="0" i="0" kern="1200" dirty="0">
                <a:solidFill>
                  <a:schemeClr val="tx1"/>
                </a:solidFill>
                <a:effectLst/>
                <a:latin typeface="+mn-lt"/>
                <a:ea typeface="+mn-ea"/>
                <a:cs typeface="+mn-cs"/>
              </a:rPr>
              <a:t>(</a:t>
            </a:r>
            <a:r>
              <a:rPr lang="en" altLang="zh-CN" sz="1200" b="0" i="0" kern="1200" dirty="0">
                <a:solidFill>
                  <a:schemeClr val="tx1"/>
                </a:solidFill>
                <a:effectLst/>
                <a:latin typeface="+mn-lt"/>
                <a:ea typeface="+mn-ea"/>
                <a:cs typeface="+mn-cs"/>
              </a:rPr>
              <a:t>snRNP)</a:t>
            </a:r>
            <a:r>
              <a:rPr lang="zh-CN" altLang="en-US" sz="1200" b="0" i="0" kern="1200" dirty="0">
                <a:solidFill>
                  <a:schemeClr val="tx1"/>
                </a:solidFill>
                <a:effectLst/>
                <a:latin typeface="+mn-lt"/>
                <a:ea typeface="+mn-ea"/>
                <a:cs typeface="+mn-cs"/>
              </a:rPr>
              <a:t>蛋白因子和非</a:t>
            </a:r>
            <a:r>
              <a:rPr lang="en" altLang="zh-CN" sz="1200" b="0" i="0" kern="1200" dirty="0">
                <a:solidFill>
                  <a:schemeClr val="tx1"/>
                </a:solidFill>
                <a:effectLst/>
                <a:latin typeface="+mn-lt"/>
                <a:ea typeface="+mn-ea"/>
                <a:cs typeface="+mn-cs"/>
              </a:rPr>
              <a:t>snRNP</a:t>
            </a:r>
            <a:r>
              <a:rPr lang="zh-CN" altLang="en-US" sz="1200" b="0" i="0" kern="1200" dirty="0">
                <a:solidFill>
                  <a:schemeClr val="tx1"/>
                </a:solidFill>
                <a:effectLst/>
                <a:latin typeface="+mn-lt"/>
                <a:ea typeface="+mn-ea"/>
                <a:cs typeface="+mn-cs"/>
              </a:rPr>
              <a:t>蛋白因子</a:t>
            </a:r>
            <a:br>
              <a:rPr lang="en-US" altLang="zh-CN" sz="1200" b="0" i="0" kern="1200" dirty="0">
                <a:solidFill>
                  <a:schemeClr val="tx1"/>
                </a:solidFill>
                <a:effectLst/>
                <a:latin typeface="+mn-lt"/>
                <a:ea typeface="+mn-ea"/>
                <a:cs typeface="+mn-cs"/>
              </a:rPr>
            </a:br>
            <a:br>
              <a:rPr lang="en-US" altLang="zh-CN"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这论文就是讨论的这两个问题</a:t>
            </a:r>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4</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411102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dirty="0">
                <a:latin typeface="Times New Roman" panose="02020603050405020304" pitchFamily="18" charset="0"/>
                <a:cs typeface="Times New Roman" panose="02020603050405020304" pitchFamily="18" charset="0"/>
              </a:rPr>
              <a:t>intron retention event was applied a retention cutoff of 10%, i.e., IRI ≥ 0.1 </a:t>
            </a:r>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5</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46798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两种数据集：</a:t>
            </a:r>
            <a:r>
              <a:rPr lang="en" altLang="zh-CN" sz="1200" kern="1200" dirty="0">
                <a:solidFill>
                  <a:schemeClr val="tx1"/>
                </a:solidFill>
                <a:effectLst/>
                <a:latin typeface="+mn-lt"/>
                <a:ea typeface="+mn-ea"/>
                <a:cs typeface="+mn-cs"/>
              </a:rPr>
              <a:t>five population doubling (PD) time points for both HFF and MRC-5 cells; two PD time points for BJ, WI-38, and IMR-90 cells </a:t>
            </a:r>
          </a:p>
          <a:p>
            <a:r>
              <a:rPr lang="zh-CN" altLang="en-US" sz="1200" i="1" kern="1200" dirty="0">
                <a:solidFill>
                  <a:schemeClr val="tx1"/>
                </a:solidFill>
                <a:effectLst/>
                <a:latin typeface="+mn-lt"/>
                <a:ea typeface="+mn-ea"/>
                <a:cs typeface="+mn-cs"/>
              </a:rPr>
              <a:t>因为</a:t>
            </a:r>
            <a:r>
              <a:rPr lang="zh-CN" altLang="en" sz="1200" i="1" kern="1200" dirty="0">
                <a:solidFill>
                  <a:schemeClr val="tx1"/>
                </a:solidFill>
                <a:effectLst/>
                <a:latin typeface="+mn-lt"/>
                <a:ea typeface="+mn-ea"/>
                <a:cs typeface="+mn-cs"/>
              </a:rPr>
              <a:t>不同</a:t>
            </a:r>
            <a:r>
              <a:rPr lang="zh-CN" altLang="en-US" sz="1200" i="1" kern="1200" dirty="0">
                <a:solidFill>
                  <a:schemeClr val="tx1"/>
                </a:solidFill>
                <a:effectLst/>
                <a:latin typeface="+mn-lt"/>
                <a:ea typeface="+mn-ea"/>
                <a:cs typeface="+mn-cs"/>
              </a:rPr>
              <a:t>时间点，所以保留事件划分不同的标准</a:t>
            </a:r>
            <a:endParaRPr lang="en" altLang="zh-CN" sz="1200" i="1" kern="1200" dirty="0">
              <a:solidFill>
                <a:schemeClr val="tx1"/>
              </a:solidFill>
              <a:effectLst/>
              <a:latin typeface="+mn-lt"/>
              <a:ea typeface="+mn-ea"/>
              <a:cs typeface="+mn-cs"/>
            </a:endParaRPr>
          </a:p>
          <a:p>
            <a:endParaRPr lang="en" altLang="zh-CN" sz="1200" i="1" kern="1200" dirty="0">
              <a:solidFill>
                <a:schemeClr val="tx1"/>
              </a:solidFill>
              <a:effectLst/>
              <a:latin typeface="+mn-lt"/>
              <a:ea typeface="+mn-ea"/>
              <a:cs typeface="+mn-cs"/>
            </a:endParaRPr>
          </a:p>
          <a:p>
            <a:r>
              <a:rPr lang="en" altLang="zh-CN" sz="1200" i="1" kern="1200" dirty="0">
                <a:solidFill>
                  <a:schemeClr val="tx1"/>
                </a:solidFill>
                <a:effectLst/>
                <a:latin typeface="+mn-lt"/>
                <a:ea typeface="+mn-ea"/>
                <a:cs typeface="+mn-cs"/>
              </a:rPr>
              <a:t>Cor</a:t>
            </a:r>
            <a:r>
              <a:rPr lang="en" altLang="zh-CN" sz="1200" kern="1200" dirty="0">
                <a:solidFill>
                  <a:schemeClr val="tx1"/>
                </a:solidFill>
                <a:effectLst/>
                <a:latin typeface="+mn-lt"/>
                <a:ea typeface="+mn-ea"/>
                <a:cs typeface="+mn-cs"/>
              </a:rPr>
              <a:t>(</a:t>
            </a:r>
            <a:r>
              <a:rPr lang="en" altLang="zh-CN" sz="1200" i="1" kern="1200" dirty="0">
                <a:solidFill>
                  <a:schemeClr val="tx1"/>
                </a:solidFill>
                <a:effectLst/>
                <a:latin typeface="+mn-lt"/>
                <a:ea typeface="+mn-ea"/>
                <a:cs typeface="+mn-cs"/>
              </a:rPr>
              <a:t>X,L</a:t>
            </a:r>
            <a:r>
              <a:rPr lang="en" altLang="zh-CN" sz="1200" kern="1200" dirty="0">
                <a:solidFill>
                  <a:schemeClr val="tx1"/>
                </a:solidFill>
                <a:effectLst/>
                <a:latin typeface="+mn-lt"/>
                <a:ea typeface="+mn-ea"/>
                <a:cs typeface="+mn-cs"/>
              </a:rPr>
              <a:t>) is the Pearson correlation coefficient between </a:t>
            </a:r>
            <a:r>
              <a:rPr lang="en" altLang="zh-CN" sz="1200" i="1" kern="1200" dirty="0">
                <a:solidFill>
                  <a:schemeClr val="tx1"/>
                </a:solidFill>
                <a:effectLst/>
                <a:latin typeface="+mn-lt"/>
                <a:ea typeface="+mn-ea"/>
                <a:cs typeface="+mn-cs"/>
              </a:rPr>
              <a:t>X </a:t>
            </a:r>
            <a:r>
              <a:rPr lang="en" altLang="zh-CN" sz="1200" kern="1200" dirty="0">
                <a:solidFill>
                  <a:schemeClr val="tx1"/>
                </a:solidFill>
                <a:effectLst/>
                <a:latin typeface="+mn-lt"/>
                <a:ea typeface="+mn-ea"/>
                <a:cs typeface="+mn-cs"/>
              </a:rPr>
              <a:t>and </a:t>
            </a:r>
            <a:r>
              <a:rPr lang="en" altLang="zh-CN" sz="1200" i="1" kern="1200" dirty="0">
                <a:solidFill>
                  <a:schemeClr val="tx1"/>
                </a:solidFill>
                <a:effectLst/>
                <a:latin typeface="+mn-lt"/>
                <a:ea typeface="+mn-ea"/>
                <a:cs typeface="+mn-cs"/>
              </a:rPr>
              <a:t>L</a:t>
            </a:r>
            <a:r>
              <a:rPr lang="en" altLang="zh-CN" sz="1200" kern="1200" dirty="0">
                <a:solidFill>
                  <a:schemeClr val="tx1"/>
                </a:solidFill>
                <a:effectLst/>
                <a:latin typeface="+mn-lt"/>
                <a:ea typeface="+mn-ea"/>
                <a:cs typeface="+mn-cs"/>
              </a:rPr>
              <a:t>.</a:t>
            </a:r>
            <a:br>
              <a:rPr lang="en" altLang="zh-CN" sz="1200" kern="1200" dirty="0">
                <a:solidFill>
                  <a:schemeClr val="tx1"/>
                </a:solidFill>
                <a:effectLst/>
                <a:latin typeface="+mn-lt"/>
                <a:ea typeface="+mn-ea"/>
                <a:cs typeface="+mn-cs"/>
              </a:rPr>
            </a:br>
            <a:endParaRPr lang="en" altLang="zh-CN"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780222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9326657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(RNA-seq) data consisting of five different time points, each has three biological replicates </a:t>
            </a:r>
            <a:endParaRPr lang="en" altLang="zh-CN" dirty="0"/>
          </a:p>
          <a:p>
            <a:endParaRPr lang="zh-CN" altLang="en-US" dirty="0"/>
          </a:p>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36998281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These continuously changed IR (</a:t>
            </a:r>
            <a:r>
              <a:rPr lang="en" altLang="zh-CN" sz="1200" kern="1200" dirty="0" err="1">
                <a:solidFill>
                  <a:schemeClr val="tx1"/>
                </a:solidFill>
                <a:effectLst/>
                <a:latin typeface="+mn-lt"/>
                <a:ea typeface="+mn-ea"/>
                <a:cs typeface="+mn-cs"/>
              </a:rPr>
              <a:t>up_IR</a:t>
            </a:r>
            <a:r>
              <a:rPr lang="en" altLang="zh-CN" sz="1200" kern="1200" dirty="0">
                <a:solidFill>
                  <a:schemeClr val="tx1"/>
                </a:solidFill>
                <a:effectLst/>
                <a:latin typeface="+mn-lt"/>
                <a:ea typeface="+mn-ea"/>
                <a:cs typeface="+mn-cs"/>
              </a:rPr>
              <a:t> +</a:t>
            </a:r>
            <a:r>
              <a:rPr lang="en" altLang="zh-CN" sz="1200" kern="1200" dirty="0" err="1">
                <a:solidFill>
                  <a:schemeClr val="tx1"/>
                </a:solidFill>
                <a:effectLst/>
                <a:latin typeface="+mn-lt"/>
                <a:ea typeface="+mn-ea"/>
                <a:cs typeface="+mn-cs"/>
              </a:rPr>
              <a:t>down_IR</a:t>
            </a:r>
            <a:r>
              <a:rPr lang="en" altLang="zh-CN" sz="1200" kern="1200" dirty="0">
                <a:solidFill>
                  <a:schemeClr val="tx1"/>
                </a:solidFill>
                <a:effectLst/>
                <a:latin typeface="+mn-lt"/>
                <a:ea typeface="+mn-ea"/>
                <a:cs typeface="+mn-cs"/>
              </a:rPr>
              <a:t>) were probably regulated by some factors important for senescence, and we thus defined them as regulated IR (</a:t>
            </a:r>
            <a:r>
              <a:rPr lang="en" altLang="zh-CN" sz="1200" kern="1200" dirty="0" err="1">
                <a:solidFill>
                  <a:schemeClr val="tx1"/>
                </a:solidFill>
                <a:effectLst/>
                <a:latin typeface="+mn-lt"/>
                <a:ea typeface="+mn-ea"/>
                <a:cs typeface="+mn-cs"/>
              </a:rPr>
              <a:t>change_IR</a:t>
            </a:r>
            <a:r>
              <a:rPr lang="en" altLang="zh-CN" sz="1200" kern="1200" dirty="0">
                <a:solidFill>
                  <a:schemeClr val="tx1"/>
                </a:solidFill>
                <a:effectLst/>
                <a:latin typeface="+mn-lt"/>
                <a:ea typeface="+mn-ea"/>
                <a:cs typeface="+mn-cs"/>
              </a:rPr>
              <a:t>, in 685 genes). </a:t>
            </a:r>
            <a:br>
              <a:rPr lang="en" altLang="zh-CN" sz="1200" kern="1200" dirty="0">
                <a:solidFill>
                  <a:schemeClr val="tx1"/>
                </a:solidFill>
                <a:effectLst/>
                <a:latin typeface="+mn-lt"/>
                <a:ea typeface="+mn-ea"/>
                <a:cs typeface="+mn-cs"/>
              </a:rPr>
            </a:br>
            <a:endParaRPr lang="en"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200" kern="1200" dirty="0">
                <a:solidFill>
                  <a:schemeClr val="tx1"/>
                </a:solidFill>
                <a:effectLst/>
                <a:latin typeface="+mn-lt"/>
                <a:ea typeface="+mn-ea"/>
                <a:cs typeface="+mn-cs"/>
              </a:rPr>
              <a:t>These results indicate the prevalence of IR during cellular senescence. </a:t>
            </a:r>
            <a:endParaRPr lang="en" altLang="zh-CN" dirty="0"/>
          </a:p>
          <a:p>
            <a:pPr marL="0" marR="0" lvl="0" indent="0" algn="l" defTabSz="914400" rtl="0" eaLnBrk="1" fontAlgn="auto" latinLnBrk="0" hangingPunct="1">
              <a:lnSpc>
                <a:spcPct val="100000"/>
              </a:lnSpc>
              <a:spcBef>
                <a:spcPts val="0"/>
              </a:spcBef>
              <a:spcAft>
                <a:spcPts val="0"/>
              </a:spcAft>
              <a:buClrTx/>
              <a:buSzTx/>
              <a:buFontTx/>
              <a:buNone/>
              <a:tabLst/>
              <a:defRPr/>
            </a:pPr>
            <a:br>
              <a:rPr lang="en" altLang="zh-CN" dirty="0"/>
            </a:br>
            <a:endParaRPr lang="en" altLang="zh-CN"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D995DCBA-0CD2-47DC-90CF-EC7D70760B50}" type="slidenum">
              <a:rPr kumimoji="0" lang="zh-CN" altLang="en-US" sz="1200" b="0" i="0" u="none" strike="noStrike" kern="1200" cap="none" spc="0" normalizeH="0" baseline="0" noProof="0" smtClean="0">
                <a:ln>
                  <a:noFill/>
                </a:ln>
                <a:solidFill>
                  <a:prstClr val="black"/>
                </a:solidFill>
                <a:effectLst/>
                <a:uLnTx/>
                <a:uFillTx/>
                <a:latin typeface="等线" panose="02010600030101010101" pitchFamily="2" charset="-122"/>
                <a:ea typeface="等线"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等线" panose="02010600030101010101" pitchFamily="2" charset="-122"/>
              <a:ea typeface="等线" panose="02010600030101010101" pitchFamily="2" charset="-122"/>
              <a:cs typeface="+mn-cs"/>
            </a:endParaRPr>
          </a:p>
        </p:txBody>
      </p:sp>
    </p:spTree>
    <p:extLst>
      <p:ext uri="{BB962C8B-B14F-4D97-AF65-F5344CB8AC3E}">
        <p14:creationId xmlns:p14="http://schemas.microsoft.com/office/powerpoint/2010/main" val="26934608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6C6DC35-3D39-4E5D-813A-1465AB5946E1}" type="datetimeFigureOut">
              <a:rPr lang="zh-CN" altLang="en-US" smtClean="0"/>
              <a:t>2021/6/1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1BC6EB1-3B9C-423A-A463-BABF6B6D69D7}" type="slidenum">
              <a:rPr lang="zh-CN" altLang="en-US" smtClean="0"/>
              <a:t>‹#›</a:t>
            </a:fld>
            <a:endParaRPr lang="zh-CN" alt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C5B72DE3-FE0A-428A-AB10-325226F2F564}" type="datetimeFigureOut">
              <a:rPr lang="zh-CN" altLang="en-US" smtClean="0"/>
              <a:t>2021/6/1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12C7F20-4EEE-4847-AC76-B538472E8A39}" type="slidenum">
              <a:rPr lang="zh-CN" altLang="en-US" smtClean="0"/>
              <a:t>‹#›</a:t>
            </a:fld>
            <a:endParaRPr lang="zh-CN" altLang="en-US"/>
          </a:p>
        </p:txBody>
      </p:sp>
    </p:spTree>
    <p:extLst>
      <p:ext uri="{BB962C8B-B14F-4D97-AF65-F5344CB8AC3E}">
        <p14:creationId xmlns:p14="http://schemas.microsoft.com/office/powerpoint/2010/main" val="3879039132"/>
      </p:ext>
    </p:extLst>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3_空白">
    <p:bg>
      <p:bgRef idx="1001">
        <a:schemeClr val="bg1"/>
      </p:bgRef>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wdUpDiag">
          <a:fgClr>
            <a:schemeClr val="bg1">
              <a:lumMod val="95000"/>
            </a:schemeClr>
          </a:fgClr>
          <a:bgClr>
            <a:schemeClr val="bg1"/>
          </a:bgClr>
        </a:patt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81" r:id="rId4"/>
    <p:sldLayoutId id="2147483665" r:id="rId5"/>
  </p:sldLayoutIdLst>
  <mc:AlternateContent xmlns:mc="http://schemas.openxmlformats.org/markup-compatibility/2006" xmlns:p15="http://schemas.microsoft.com/office/powerpoint/2012/main">
    <mc:Choice Requires="p15">
      <p:transition xmlns:p14="http://schemas.microsoft.com/office/powerpoint/2010/main" spd="slow" p14:dur="1250" advTm="3000">
        <p15:prstTrans prst="pageCurlDouble"/>
      </p:transition>
    </mc:Choice>
    <mc:Fallback xmlns="">
      <p:transition spd="slow"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389" y="365780"/>
            <a:ext cx="10515224" cy="1324636"/>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389" y="1825890"/>
            <a:ext cx="10515224" cy="435172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389" y="6356747"/>
            <a:ext cx="2742447" cy="364275"/>
          </a:xfrm>
          <a:prstGeom prst="rect">
            <a:avLst/>
          </a:prstGeom>
        </p:spPr>
        <p:txBody>
          <a:bodyPr vert="horz" lIns="91440" tIns="45720" rIns="91440" bIns="45720" rtlCol="0" anchor="ctr"/>
          <a:lstStyle>
            <a:lvl1pPr algn="l">
              <a:defRPr sz="1140">
                <a:solidFill>
                  <a:schemeClr val="tx1">
                    <a:tint val="75000"/>
                  </a:schemeClr>
                </a:solidFill>
              </a:defRPr>
            </a:lvl1pPr>
          </a:lstStyle>
          <a:p>
            <a:fld id="{43A93E93-166D-47F5-9EF1-ACEABE24AEEA}" type="datetimeFigureOut">
              <a:rPr lang="zh-CN" altLang="en-US" smtClean="0"/>
              <a:t>2021/6/1</a:t>
            </a:fld>
            <a:endParaRPr lang="zh-CN" altLang="en-US"/>
          </a:p>
        </p:txBody>
      </p:sp>
      <p:sp>
        <p:nvSpPr>
          <p:cNvPr id="5" name="页脚占位符 4"/>
          <p:cNvSpPr>
            <a:spLocks noGrp="1"/>
          </p:cNvSpPr>
          <p:nvPr>
            <p:ph type="ftr" sz="quarter" idx="3"/>
          </p:nvPr>
        </p:nvSpPr>
        <p:spPr>
          <a:xfrm>
            <a:off x="4038413" y="6356747"/>
            <a:ext cx="4115176" cy="364275"/>
          </a:xfrm>
          <a:prstGeom prst="rect">
            <a:avLst/>
          </a:prstGeom>
        </p:spPr>
        <p:txBody>
          <a:bodyPr vert="horz" lIns="91440" tIns="45720" rIns="91440" bIns="45720" rtlCol="0" anchor="ctr"/>
          <a:lstStyle>
            <a:lvl1pPr algn="ctr">
              <a:defRPr sz="114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1166" y="6356747"/>
            <a:ext cx="2742447" cy="364275"/>
          </a:xfrm>
          <a:prstGeom prst="rect">
            <a:avLst/>
          </a:prstGeom>
        </p:spPr>
        <p:txBody>
          <a:bodyPr vert="horz" lIns="91440" tIns="45720" rIns="91440" bIns="45720" rtlCol="0" anchor="ctr"/>
          <a:lstStyle>
            <a:lvl1pPr algn="r">
              <a:defRPr sz="1140">
                <a:solidFill>
                  <a:schemeClr val="tx1">
                    <a:tint val="75000"/>
                  </a:schemeClr>
                </a:solidFill>
              </a:defRPr>
            </a:lvl1pPr>
          </a:lstStyle>
          <a:p>
            <a:fld id="{118D5ACA-62CA-46DB-AD6B-12EDD6D51A2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866775" rtl="0" eaLnBrk="1" latinLnBrk="0" hangingPunct="1">
        <a:lnSpc>
          <a:spcPct val="90000"/>
        </a:lnSpc>
        <a:spcBef>
          <a:spcPct val="0"/>
        </a:spcBef>
        <a:buNone/>
        <a:defRPr sz="4170" kern="1200">
          <a:solidFill>
            <a:schemeClr val="tx1"/>
          </a:solidFill>
          <a:latin typeface="+mj-lt"/>
          <a:ea typeface="+mj-ea"/>
          <a:cs typeface="+mj-cs"/>
        </a:defRPr>
      </a:lvl1pPr>
    </p:titleStyle>
    <p:bodyStyle>
      <a:lvl1pPr marL="216535" indent="-216535" algn="l" defTabSz="866775" rtl="0" eaLnBrk="1" latinLnBrk="0" hangingPunct="1">
        <a:lnSpc>
          <a:spcPct val="90000"/>
        </a:lnSpc>
        <a:spcBef>
          <a:spcPts val="950"/>
        </a:spcBef>
        <a:buFont typeface="Arial" panose="020B0604020202020204" pitchFamily="34" charset="0"/>
        <a:buChar char="•"/>
        <a:defRPr sz="2655" kern="1200">
          <a:solidFill>
            <a:schemeClr val="tx1"/>
          </a:solidFill>
          <a:latin typeface="+mn-lt"/>
          <a:ea typeface="+mn-ea"/>
          <a:cs typeface="+mn-cs"/>
        </a:defRPr>
      </a:lvl1pPr>
      <a:lvl2pPr marL="650240" indent="-216535" algn="l" defTabSz="866775" rtl="0" eaLnBrk="1" latinLnBrk="0" hangingPunct="1">
        <a:lnSpc>
          <a:spcPct val="90000"/>
        </a:lnSpc>
        <a:spcBef>
          <a:spcPts val="475"/>
        </a:spcBef>
        <a:buFont typeface="Arial" panose="020B0604020202020204" pitchFamily="34" charset="0"/>
        <a:buChar char="•"/>
        <a:defRPr sz="2275" kern="1200">
          <a:solidFill>
            <a:schemeClr val="tx1"/>
          </a:solidFill>
          <a:latin typeface="+mn-lt"/>
          <a:ea typeface="+mn-ea"/>
          <a:cs typeface="+mn-cs"/>
        </a:defRPr>
      </a:lvl2pPr>
      <a:lvl3pPr marL="1083945" indent="-216535" algn="l" defTabSz="866775" rtl="0" eaLnBrk="1" latinLnBrk="0" hangingPunct="1">
        <a:lnSpc>
          <a:spcPct val="90000"/>
        </a:lnSpc>
        <a:spcBef>
          <a:spcPts val="475"/>
        </a:spcBef>
        <a:buFont typeface="Arial" panose="020B0604020202020204" pitchFamily="34" charset="0"/>
        <a:buChar char="•"/>
        <a:defRPr sz="1895" kern="1200">
          <a:solidFill>
            <a:schemeClr val="tx1"/>
          </a:solidFill>
          <a:latin typeface="+mn-lt"/>
          <a:ea typeface="+mn-ea"/>
          <a:cs typeface="+mn-cs"/>
        </a:defRPr>
      </a:lvl3pPr>
      <a:lvl4pPr marL="151701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4pPr>
      <a:lvl5pPr marL="195072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5pPr>
      <a:lvl6pPr marL="238379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6pPr>
      <a:lvl7pPr marL="2817495"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7pPr>
      <a:lvl8pPr marL="325120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8pPr>
      <a:lvl9pPr marL="3684270" indent="-216535" algn="l" defTabSz="866775" rtl="0" eaLnBrk="1" latinLnBrk="0" hangingPunct="1">
        <a:lnSpc>
          <a:spcPct val="90000"/>
        </a:lnSpc>
        <a:spcBef>
          <a:spcPts val="475"/>
        </a:spcBef>
        <a:buFont typeface="Arial" panose="020B0604020202020204" pitchFamily="34" charset="0"/>
        <a:buChar char="•"/>
        <a:defRPr sz="1705" kern="1200">
          <a:solidFill>
            <a:schemeClr val="tx1"/>
          </a:solidFill>
          <a:latin typeface="+mn-lt"/>
          <a:ea typeface="+mn-ea"/>
          <a:cs typeface="+mn-cs"/>
        </a:defRPr>
      </a:lvl9pPr>
    </p:bodyStyle>
    <p:otherStyle>
      <a:defPPr>
        <a:defRPr lang="zh-CN"/>
      </a:defPPr>
      <a:lvl1pPr marL="0" algn="l" defTabSz="866775" rtl="0" eaLnBrk="1" latinLnBrk="0" hangingPunct="1">
        <a:defRPr sz="1705" kern="1200">
          <a:solidFill>
            <a:schemeClr val="tx1"/>
          </a:solidFill>
          <a:latin typeface="+mn-lt"/>
          <a:ea typeface="+mn-ea"/>
          <a:cs typeface="+mn-cs"/>
        </a:defRPr>
      </a:lvl1pPr>
      <a:lvl2pPr marL="433705" algn="l" defTabSz="866775" rtl="0" eaLnBrk="1" latinLnBrk="0" hangingPunct="1">
        <a:defRPr sz="1705" kern="1200">
          <a:solidFill>
            <a:schemeClr val="tx1"/>
          </a:solidFill>
          <a:latin typeface="+mn-lt"/>
          <a:ea typeface="+mn-ea"/>
          <a:cs typeface="+mn-cs"/>
        </a:defRPr>
      </a:lvl2pPr>
      <a:lvl3pPr marL="866775" algn="l" defTabSz="866775" rtl="0" eaLnBrk="1" latinLnBrk="0" hangingPunct="1">
        <a:defRPr sz="1705" kern="1200">
          <a:solidFill>
            <a:schemeClr val="tx1"/>
          </a:solidFill>
          <a:latin typeface="+mn-lt"/>
          <a:ea typeface="+mn-ea"/>
          <a:cs typeface="+mn-cs"/>
        </a:defRPr>
      </a:lvl3pPr>
      <a:lvl4pPr marL="1300480" algn="l" defTabSz="866775" rtl="0" eaLnBrk="1" latinLnBrk="0" hangingPunct="1">
        <a:defRPr sz="1705" kern="1200">
          <a:solidFill>
            <a:schemeClr val="tx1"/>
          </a:solidFill>
          <a:latin typeface="+mn-lt"/>
          <a:ea typeface="+mn-ea"/>
          <a:cs typeface="+mn-cs"/>
        </a:defRPr>
      </a:lvl4pPr>
      <a:lvl5pPr marL="1734185" algn="l" defTabSz="866775" rtl="0" eaLnBrk="1" latinLnBrk="0" hangingPunct="1">
        <a:defRPr sz="1705" kern="1200">
          <a:solidFill>
            <a:schemeClr val="tx1"/>
          </a:solidFill>
          <a:latin typeface="+mn-lt"/>
          <a:ea typeface="+mn-ea"/>
          <a:cs typeface="+mn-cs"/>
        </a:defRPr>
      </a:lvl5pPr>
      <a:lvl6pPr marL="2167255" algn="l" defTabSz="866775" rtl="0" eaLnBrk="1" latinLnBrk="0" hangingPunct="1">
        <a:defRPr sz="1705" kern="1200">
          <a:solidFill>
            <a:schemeClr val="tx1"/>
          </a:solidFill>
          <a:latin typeface="+mn-lt"/>
          <a:ea typeface="+mn-ea"/>
          <a:cs typeface="+mn-cs"/>
        </a:defRPr>
      </a:lvl6pPr>
      <a:lvl7pPr marL="2600960" algn="l" defTabSz="866775" rtl="0" eaLnBrk="1" latinLnBrk="0" hangingPunct="1">
        <a:defRPr sz="1705" kern="1200">
          <a:solidFill>
            <a:schemeClr val="tx1"/>
          </a:solidFill>
          <a:latin typeface="+mn-lt"/>
          <a:ea typeface="+mn-ea"/>
          <a:cs typeface="+mn-cs"/>
        </a:defRPr>
      </a:lvl7pPr>
      <a:lvl8pPr marL="3034030" algn="l" defTabSz="866775" rtl="0" eaLnBrk="1" latinLnBrk="0" hangingPunct="1">
        <a:defRPr sz="1705" kern="1200">
          <a:solidFill>
            <a:schemeClr val="tx1"/>
          </a:solidFill>
          <a:latin typeface="+mn-lt"/>
          <a:ea typeface="+mn-ea"/>
          <a:cs typeface="+mn-cs"/>
        </a:defRPr>
      </a:lvl8pPr>
      <a:lvl9pPr marL="3467735" algn="l" defTabSz="866775" rtl="0" eaLnBrk="1" latinLnBrk="0" hangingPunct="1">
        <a:defRPr sz="17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3.jpe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9.tiff"/></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1.jpe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1.jpe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矩形 10"/>
          <p:cNvSpPr/>
          <p:nvPr/>
        </p:nvSpPr>
        <p:spPr>
          <a:xfrm>
            <a:off x="4976821" y="3728401"/>
            <a:ext cx="6498497" cy="276956"/>
          </a:xfrm>
          <a:prstGeom prst="rect">
            <a:avLst/>
          </a:prstGeom>
        </p:spPr>
        <p:txBody>
          <a:bodyPr wrap="square" lIns="91397" tIns="45699" rIns="91397" bIns="45699">
            <a:spAutoFit/>
          </a:bodyPr>
          <a:lstStyle/>
          <a:p>
            <a:pPr defTabSz="913765">
              <a:defRPr/>
            </a:pPr>
            <a:r>
              <a:rPr lang="en-US" altLang="zh-CN" sz="1200" b="1" dirty="0">
                <a:solidFill>
                  <a:prstClr val="white"/>
                </a:solidFill>
                <a:latin typeface="微软雅黑" panose="020B0503020204020204" pitchFamily="34" charset="-122"/>
                <a:ea typeface="微软雅黑" panose="020B0503020204020204" pitchFamily="34" charset="-122"/>
              </a:rPr>
              <a:t>GENERAL REPORTING TEMPLATE FOR CENTRAL SOUTH UNIVERSITY</a:t>
            </a:r>
          </a:p>
        </p:txBody>
      </p:sp>
      <p:sp>
        <p:nvSpPr>
          <p:cNvPr id="8" name="文本框 7"/>
          <p:cNvSpPr txBox="1"/>
          <p:nvPr/>
        </p:nvSpPr>
        <p:spPr>
          <a:xfrm>
            <a:off x="4407012" y="2805987"/>
            <a:ext cx="7000240" cy="922020"/>
          </a:xfrm>
          <a:prstGeom prst="rect">
            <a:avLst/>
          </a:prstGeom>
          <a:noFill/>
        </p:spPr>
        <p:txBody>
          <a:bodyPr wrap="none" rtlCol="0">
            <a:spAutoFit/>
          </a:bodyPr>
          <a:lstStyle/>
          <a:p>
            <a:pPr algn="l" defTabSz="913765">
              <a:defRPr/>
            </a:pPr>
            <a:r>
              <a:rPr lang="zh-CN" altLang="en-US"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rPr>
              <a:t>中南大学清新</a:t>
            </a:r>
            <a:r>
              <a:rPr lang="zh-CN" altLang="en-US"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sym typeface="+mn-ea"/>
              </a:rPr>
              <a:t>大气</a:t>
            </a:r>
            <a:r>
              <a:rPr lang="en-US" altLang="zh-CN" sz="5400" b="1" dirty="0">
                <a:solidFill>
                  <a:prstClr val="white"/>
                </a:solidFill>
                <a:latin typeface="微软雅黑" panose="020B0503020204020204" pitchFamily="34" charset="-122"/>
                <a:ea typeface="微软雅黑" panose="020B0503020204020204" pitchFamily="34" charset="-122"/>
                <a:cs typeface="微软雅黑" panose="020B0503020204020204" pitchFamily="34" charset="-122"/>
              </a:rPr>
              <a:t>PPT</a:t>
            </a:r>
          </a:p>
        </p:txBody>
      </p:sp>
      <p:pic>
        <p:nvPicPr>
          <p:cNvPr id="10" name="图片 9"/>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4000" contrast="21000"/>
                    </a14:imgEffect>
                    <a14:imgEffect>
                      <a14:colorTemperature colorTemp="6700"/>
                    </a14:imgEffect>
                    <a14:imgEffect>
                      <a14:sharpenSoften amount="3000"/>
                    </a14:imgEffect>
                  </a14:imgLayer>
                </a14:imgProps>
              </a:ext>
              <a:ext uri="{28A0092B-C50C-407E-A947-70E740481C1C}">
                <a14:useLocalDpi xmlns:a14="http://schemas.microsoft.com/office/drawing/2010/main" val="0"/>
              </a:ext>
            </a:extLst>
          </a:blip>
          <a:stretch>
            <a:fillRect/>
          </a:stretch>
        </p:blipFill>
        <p:spPr>
          <a:xfrm>
            <a:off x="9897401" y="150150"/>
            <a:ext cx="1966449" cy="575997"/>
          </a:xfrm>
          <a:prstGeom prst="rect">
            <a:avLst/>
          </a:prstGeom>
        </p:spPr>
      </p:pic>
      <p:pic>
        <p:nvPicPr>
          <p:cNvPr id="2" name="图片 1">
            <a:extLst>
              <a:ext uri="{FF2B5EF4-FFF2-40B4-BE49-F238E27FC236}">
                <a16:creationId xmlns:a16="http://schemas.microsoft.com/office/drawing/2014/main" id="{C0DA3B30-029D-D347-ADB9-8E712B9A9BDC}"/>
              </a:ext>
            </a:extLst>
          </p:cNvPr>
          <p:cNvPicPr>
            <a:picLocks noChangeAspect="1"/>
          </p:cNvPicPr>
          <p:nvPr/>
        </p:nvPicPr>
        <p:blipFill>
          <a:blip r:embed="rId5"/>
          <a:stretch>
            <a:fillRect/>
          </a:stretch>
        </p:blipFill>
        <p:spPr>
          <a:xfrm>
            <a:off x="0" y="15062"/>
            <a:ext cx="12217924" cy="4157581"/>
          </a:xfrm>
          <a:prstGeom prst="rect">
            <a:avLst/>
          </a:prstGeom>
        </p:spPr>
      </p:pic>
      <p:sp>
        <p:nvSpPr>
          <p:cNvPr id="3" name="矩形 2">
            <a:extLst>
              <a:ext uri="{FF2B5EF4-FFF2-40B4-BE49-F238E27FC236}">
                <a16:creationId xmlns:a16="http://schemas.microsoft.com/office/drawing/2014/main" id="{F43C2FE1-40E0-FA44-897A-825A1C4A468A}"/>
              </a:ext>
            </a:extLst>
          </p:cNvPr>
          <p:cNvSpPr/>
          <p:nvPr/>
        </p:nvSpPr>
        <p:spPr>
          <a:xfrm>
            <a:off x="31617" y="4288393"/>
            <a:ext cx="11832233" cy="2554545"/>
          </a:xfrm>
          <a:prstGeom prst="rect">
            <a:avLst/>
          </a:prstGeom>
        </p:spPr>
        <p:txBody>
          <a:bodyPr wrap="square">
            <a:spAutoFit/>
          </a:bodyPr>
          <a:lstStyle/>
          <a:p>
            <a:r>
              <a:rPr lang="en" altLang="zh-CN" sz="2000" dirty="0">
                <a:latin typeface="Lato"/>
              </a:rPr>
              <a:t>1State Key Laboratory of Genetic Engineering, Collaborative Innovation Center of Genetics and Development, Human Phenome Institute, School of Life Sciences, Fudan University, Shanghai, P.R. China </a:t>
            </a:r>
            <a:endParaRPr lang="en" altLang="zh-CN" sz="2000" dirty="0"/>
          </a:p>
          <a:p>
            <a:r>
              <a:rPr lang="en" altLang="zh-CN" sz="2000" dirty="0">
                <a:latin typeface="Lato"/>
              </a:rPr>
              <a:t>2Department of Population Health, NYU Langone School of Medicine, New York, NY, USA </a:t>
            </a:r>
            <a:endParaRPr lang="en" altLang="zh-CN" sz="2000" dirty="0"/>
          </a:p>
          <a:p>
            <a:r>
              <a:rPr lang="en" altLang="zh-CN" sz="2000" b="1" dirty="0">
                <a:latin typeface="Lato"/>
              </a:rPr>
              <a:t>Correspondence </a:t>
            </a:r>
            <a:endParaRPr lang="en" altLang="zh-CN" sz="2000" dirty="0"/>
          </a:p>
          <a:p>
            <a:r>
              <a:rPr lang="en" altLang="zh-CN" sz="2000" dirty="0">
                <a:latin typeface="Lato"/>
              </a:rPr>
              <a:t>Gang Wei and Ting Ni, State Key Laboratory of Genetic Engineering, Collaborative Innovation Center of Genetics and Development, Human Phenome Institute, School of Life Sciences, Fudan University, Shanghai 200438, P.R. China. </a:t>
            </a:r>
            <a:endParaRPr lang="en" altLang="zh-CN" sz="2000" dirty="0"/>
          </a:p>
          <a:p>
            <a:r>
              <a:rPr lang="en" altLang="zh-CN" sz="2000" dirty="0">
                <a:latin typeface="Lato"/>
              </a:rPr>
              <a:t>Email: </a:t>
            </a:r>
            <a:r>
              <a:rPr lang="en" altLang="zh-CN" sz="2000" dirty="0" err="1">
                <a:latin typeface="Lato"/>
              </a:rPr>
              <a:t>gwei@fudan.edu.cn</a:t>
            </a:r>
            <a:r>
              <a:rPr lang="en" altLang="zh-CN" sz="2000" dirty="0">
                <a:latin typeface="Lato"/>
              </a:rPr>
              <a:t>; </a:t>
            </a:r>
            <a:r>
              <a:rPr lang="en" altLang="zh-CN" sz="2000" dirty="0" err="1">
                <a:latin typeface="Lato"/>
              </a:rPr>
              <a:t>tingni@fudan</a:t>
            </a:r>
            <a:r>
              <a:rPr lang="en" altLang="zh-CN" sz="2000" dirty="0">
                <a:latin typeface="Lato"/>
              </a:rPr>
              <a:t>. </a:t>
            </a:r>
            <a:r>
              <a:rPr lang="en" altLang="zh-CN" sz="2000" dirty="0" err="1">
                <a:latin typeface="Lato"/>
              </a:rPr>
              <a:t>edu.cn</a:t>
            </a:r>
            <a:r>
              <a:rPr lang="en" altLang="zh-CN" sz="2000" dirty="0">
                <a:latin typeface="Lato"/>
              </a:rPr>
              <a:t> </a:t>
            </a:r>
            <a:endParaRPr lang="en" altLang="zh-CN" sz="2000" dirty="0"/>
          </a:p>
        </p:txBody>
      </p:sp>
    </p:spTree>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13" name="图片 12">
            <a:extLst>
              <a:ext uri="{FF2B5EF4-FFF2-40B4-BE49-F238E27FC236}">
                <a16:creationId xmlns:a16="http://schemas.microsoft.com/office/drawing/2014/main" id="{CE8582A1-D0CF-E04A-BD55-24E00FE2AF50}"/>
              </a:ext>
            </a:extLst>
          </p:cNvPr>
          <p:cNvPicPr>
            <a:picLocks noChangeAspect="1"/>
          </p:cNvPicPr>
          <p:nvPr/>
        </p:nvPicPr>
        <p:blipFill rotWithShape="1">
          <a:blip r:embed="rId4">
            <a:extLst>
              <a:ext uri="{28A0092B-C50C-407E-A947-70E740481C1C}">
                <a14:useLocalDpi xmlns:a14="http://schemas.microsoft.com/office/drawing/2010/main" val="0"/>
              </a:ext>
            </a:extLst>
          </a:blip>
          <a:srcRect l="32727"/>
          <a:stretch/>
        </p:blipFill>
        <p:spPr>
          <a:xfrm>
            <a:off x="1734336" y="766196"/>
            <a:ext cx="8945454" cy="4080302"/>
          </a:xfrm>
          <a:prstGeom prst="rect">
            <a:avLst/>
          </a:prstGeom>
        </p:spPr>
      </p:pic>
      <p:sp>
        <p:nvSpPr>
          <p:cNvPr id="3" name="矩形 2">
            <a:extLst>
              <a:ext uri="{FF2B5EF4-FFF2-40B4-BE49-F238E27FC236}">
                <a16:creationId xmlns:a16="http://schemas.microsoft.com/office/drawing/2014/main" id="{8DE371BA-5F1F-7046-B5B0-EC888EF5C99C}"/>
              </a:ext>
            </a:extLst>
          </p:cNvPr>
          <p:cNvSpPr/>
          <p:nvPr/>
        </p:nvSpPr>
        <p:spPr>
          <a:xfrm>
            <a:off x="235306" y="4086792"/>
            <a:ext cx="1218603" cy="461665"/>
          </a:xfrm>
          <a:prstGeom prst="rect">
            <a:avLst/>
          </a:prstGeom>
        </p:spPr>
        <p:txBody>
          <a:bodyPr wrap="none">
            <a:spAutoFit/>
          </a:bodyPr>
          <a:lstStyle/>
          <a:p>
            <a:pPr lvl="0"/>
            <a:r>
              <a:rPr lang="en" altLang="zh-CN" sz="2400" dirty="0">
                <a:solidFill>
                  <a:prstClr val="black"/>
                </a:solidFill>
                <a:latin typeface="Times New Roman" panose="02020603050405020304" pitchFamily="18" charset="0"/>
                <a:cs typeface="Times New Roman" panose="02020603050405020304" pitchFamily="18" charset="0"/>
              </a:rPr>
              <a:t>Figure 1</a:t>
            </a:r>
          </a:p>
        </p:txBody>
      </p:sp>
      <p:sp>
        <p:nvSpPr>
          <p:cNvPr id="5" name="矩形 4">
            <a:extLst>
              <a:ext uri="{FF2B5EF4-FFF2-40B4-BE49-F238E27FC236}">
                <a16:creationId xmlns:a16="http://schemas.microsoft.com/office/drawing/2014/main" id="{7A2D3785-BCE0-4D4C-8A4D-CA699CA86F71}"/>
              </a:ext>
            </a:extLst>
          </p:cNvPr>
          <p:cNvSpPr/>
          <p:nvPr/>
        </p:nvSpPr>
        <p:spPr>
          <a:xfrm>
            <a:off x="249105" y="4548457"/>
            <a:ext cx="6096001" cy="1938992"/>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gene FC between senescent (PD74) and young (PD16)</a:t>
            </a:r>
          </a:p>
          <a:p>
            <a:endParaRPr lang="en" altLang="zh-CN" sz="2400" dirty="0">
              <a:latin typeface="Times New Roman" panose="02020603050405020304" pitchFamily="18" charset="0"/>
              <a:cs typeface="Times New Roman" panose="02020603050405020304" pitchFamily="18" charset="0"/>
            </a:endParaRPr>
          </a:p>
          <a:p>
            <a:r>
              <a:rPr lang="en" altLang="zh-CN" sz="2400" dirty="0" err="1">
                <a:latin typeface="Times New Roman" panose="02020603050405020304" pitchFamily="18" charset="0"/>
                <a:cs typeface="Times New Roman" panose="02020603050405020304" pitchFamily="18" charset="0"/>
              </a:rPr>
              <a:t>IR_up</a:t>
            </a:r>
            <a:r>
              <a:rPr lang="en" altLang="zh-CN" sz="2400" dirty="0">
                <a:latin typeface="Times New Roman" panose="02020603050405020304" pitchFamily="18" charset="0"/>
                <a:cs typeface="Times New Roman" panose="02020603050405020304" pitchFamily="18" charset="0"/>
              </a:rPr>
              <a:t> -&gt; decreased gene expression trend </a:t>
            </a:r>
            <a:br>
              <a:rPr lang="en" altLang="zh-CN" sz="2400" dirty="0">
                <a:latin typeface="Times New Roman" panose="02020603050405020304" pitchFamily="18" charset="0"/>
                <a:cs typeface="Times New Roman" panose="02020603050405020304" pitchFamily="18" charset="0"/>
              </a:rPr>
            </a:br>
            <a:r>
              <a:rPr lang="en" altLang="zh-CN" sz="2400" dirty="0" err="1">
                <a:latin typeface="Times New Roman" panose="02020603050405020304" pitchFamily="18" charset="0"/>
                <a:cs typeface="Times New Roman" panose="02020603050405020304" pitchFamily="18" charset="0"/>
              </a:rPr>
              <a:t>IR_down</a:t>
            </a:r>
            <a:r>
              <a:rPr lang="en" altLang="zh-CN" sz="2400" dirty="0">
                <a:latin typeface="Times New Roman" panose="02020603050405020304" pitchFamily="18" charset="0"/>
                <a:cs typeface="Times New Roman" panose="02020603050405020304" pitchFamily="18" charset="0"/>
              </a:rPr>
              <a:t> -&gt; increased gene expression trend</a:t>
            </a:r>
          </a:p>
        </p:txBody>
      </p:sp>
      <p:sp>
        <p:nvSpPr>
          <p:cNvPr id="7" name="矩形 6">
            <a:extLst>
              <a:ext uri="{FF2B5EF4-FFF2-40B4-BE49-F238E27FC236}">
                <a16:creationId xmlns:a16="http://schemas.microsoft.com/office/drawing/2014/main" id="{96FB9E8A-3FB9-1143-B91C-A04363EFA8F1}"/>
              </a:ext>
            </a:extLst>
          </p:cNvPr>
          <p:cNvSpPr/>
          <p:nvPr/>
        </p:nvSpPr>
        <p:spPr>
          <a:xfrm>
            <a:off x="6096000" y="4785618"/>
            <a:ext cx="5919645" cy="1200329"/>
          </a:xfrm>
          <a:prstGeom prst="rect">
            <a:avLst/>
          </a:prstGeom>
        </p:spPr>
        <p:txBody>
          <a:bodyPr wrap="square">
            <a:spAutoFit/>
          </a:bodyPr>
          <a:lstStyle/>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IRI increase degree was linearly correlated with the extent of decreased gene expression </a:t>
            </a:r>
          </a:p>
        </p:txBody>
      </p:sp>
    </p:spTree>
    <p:extLst>
      <p:ext uri="{BB962C8B-B14F-4D97-AF65-F5344CB8AC3E}">
        <p14:creationId xmlns:p14="http://schemas.microsoft.com/office/powerpoint/2010/main" val="850279335"/>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3" name="矩形 2">
            <a:extLst>
              <a:ext uri="{FF2B5EF4-FFF2-40B4-BE49-F238E27FC236}">
                <a16:creationId xmlns:a16="http://schemas.microsoft.com/office/drawing/2014/main" id="{18DC89B8-D61B-314E-9C1F-59D54D545D33}"/>
              </a:ext>
            </a:extLst>
          </p:cNvPr>
          <p:cNvSpPr/>
          <p:nvPr/>
        </p:nvSpPr>
        <p:spPr>
          <a:xfrm>
            <a:off x="1119447" y="1719455"/>
            <a:ext cx="8470900" cy="3416320"/>
          </a:xfrm>
          <a:prstGeom prst="rect">
            <a:avLst/>
          </a:prstGeom>
        </p:spPr>
        <p:txBody>
          <a:bodyPr wrap="square">
            <a:spAutoFit/>
          </a:bodyPr>
          <a:lstStyle/>
          <a:p>
            <a:r>
              <a:rPr lang="en" altLang="zh-CN" sz="2400" dirty="0" err="1">
                <a:latin typeface="Times New Roman" panose="02020603050405020304" pitchFamily="18" charset="0"/>
                <a:cs typeface="Times New Roman" panose="02020603050405020304" pitchFamily="18" charset="0"/>
              </a:rPr>
              <a:t>change_IR</a:t>
            </a:r>
            <a:r>
              <a:rPr lang="en" altLang="zh-CN" sz="2400" dirty="0">
                <a:latin typeface="Times New Roman" panose="02020603050405020304" pitchFamily="18" charset="0"/>
                <a:cs typeface="Times New Roman" panose="02020603050405020304" pitchFamily="18" charset="0"/>
              </a:rPr>
              <a:t> compared to </a:t>
            </a:r>
            <a:r>
              <a:rPr lang="en" altLang="zh-CN" sz="2400" dirty="0" err="1">
                <a:latin typeface="Times New Roman" panose="02020603050405020304" pitchFamily="18" charset="0"/>
                <a:cs typeface="Times New Roman" panose="02020603050405020304" pitchFamily="18" charset="0"/>
              </a:rPr>
              <a:t>stable_IR</a:t>
            </a:r>
            <a:r>
              <a:rPr lang="en" altLang="zh-CN" sz="2400" dirty="0">
                <a:latin typeface="Times New Roman" panose="02020603050405020304" pitchFamily="18" charset="0"/>
                <a:cs typeface="Times New Roman" panose="02020603050405020304" pitchFamily="18" charset="0"/>
              </a:rPr>
              <a:t> </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using</a:t>
            </a:r>
            <a:r>
              <a:rPr lang="en" altLang="zh-CN" sz="2400" dirty="0">
                <a:latin typeface="Times New Roman" panose="02020603050405020304" pitchFamily="18" charset="0"/>
                <a:cs typeface="Times New Roman" panose="02020603050405020304" pitchFamily="18" charset="0"/>
              </a:rPr>
              <a:t> Wilcoxon's test </a:t>
            </a:r>
          </a:p>
          <a:p>
            <a:endParaRPr lang="en-US"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significantly higher GC content (p = 0.026)</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shorter length (p = 0.017)</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weaker 3ʹ splicing strength (p = 0.032)</a:t>
            </a: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5120374"/>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lvl="0" algn="ctr">
              <a:defRPr/>
            </a:pPr>
            <a:endParaRPr kumimoji="0" lang="zh-CN" altLang="en-US" sz="1800" b="0" i="0" u="none" strike="noStrike" kern="0" cap="none" spc="0" normalizeH="0" baseline="0" noProof="0" dirty="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13" name="Picture" descr="Figure S 10: Density of RBP binding sites in regulated (change_IR), stably retained (stable_IR) and spliced (no_IR) introns.">
            <a:extLst>
              <a:ext uri="{FF2B5EF4-FFF2-40B4-BE49-F238E27FC236}">
                <a16:creationId xmlns:a16="http://schemas.microsoft.com/office/drawing/2014/main" id="{6762C572-E8C0-E248-BEF9-246A2D7E61EB}"/>
              </a:ext>
            </a:extLst>
          </p:cNvPr>
          <p:cNvPicPr/>
          <p:nvPr/>
        </p:nvPicPr>
        <p:blipFill>
          <a:blip r:embed="rId4"/>
          <a:stretch>
            <a:fillRect/>
          </a:stretch>
        </p:blipFill>
        <p:spPr>
          <a:xfrm>
            <a:off x="379973" y="774063"/>
            <a:ext cx="7919258" cy="5246913"/>
          </a:xfrm>
          <a:prstGeom prst="rect">
            <a:avLst/>
          </a:prstGeom>
          <a:noFill/>
          <a:ln w="9525">
            <a:noFill/>
          </a:ln>
        </p:spPr>
      </p:pic>
      <p:sp>
        <p:nvSpPr>
          <p:cNvPr id="2" name="矩形 1">
            <a:extLst>
              <a:ext uri="{FF2B5EF4-FFF2-40B4-BE49-F238E27FC236}">
                <a16:creationId xmlns:a16="http://schemas.microsoft.com/office/drawing/2014/main" id="{4246FF8E-B393-C34E-BAF5-02C1F15AB0CD}"/>
              </a:ext>
            </a:extLst>
          </p:cNvPr>
          <p:cNvSpPr/>
          <p:nvPr/>
        </p:nvSpPr>
        <p:spPr>
          <a:xfrm>
            <a:off x="7391710" y="1197559"/>
            <a:ext cx="4800290" cy="5262979"/>
          </a:xfrm>
          <a:prstGeom prst="rect">
            <a:avLst/>
          </a:prstGeom>
        </p:spPr>
        <p:txBody>
          <a:bodyPr wrap="square">
            <a:spAutoFit/>
          </a:bodyPr>
          <a:lstStyle/>
          <a:p>
            <a:r>
              <a:rPr lang="en" altLang="zh-CN" sz="2400" dirty="0" err="1">
                <a:latin typeface="Times New Roman" panose="02020603050405020304" pitchFamily="18" charset="0"/>
                <a:cs typeface="Times New Roman" panose="02020603050405020304" pitchFamily="18" charset="0"/>
              </a:rPr>
              <a:t>change_IR</a:t>
            </a:r>
            <a:r>
              <a:rPr lang="en" altLang="zh-CN" sz="2400" dirty="0">
                <a:latin typeface="Times New Roman" panose="02020603050405020304" pitchFamily="18" charset="0"/>
                <a:cs typeface="Times New Roman" panose="02020603050405020304" pitchFamily="18" charset="0"/>
              </a:rPr>
              <a:t> and </a:t>
            </a:r>
            <a:r>
              <a:rPr lang="en" altLang="zh-CN" sz="2400" dirty="0" err="1">
                <a:latin typeface="Times New Roman" panose="02020603050405020304" pitchFamily="18" charset="0"/>
                <a:cs typeface="Times New Roman" panose="02020603050405020304" pitchFamily="18" charset="0"/>
              </a:rPr>
              <a:t>stable_IR</a:t>
            </a:r>
            <a:r>
              <a:rPr lang="en" altLang="zh-CN" sz="2400" dirty="0">
                <a:latin typeface="Times New Roman" panose="02020603050405020304" pitchFamily="18" charset="0"/>
                <a:cs typeface="Times New Roman" panose="02020603050405020304" pitchFamily="18" charset="0"/>
              </a:rPr>
              <a:t> had higher RBP-binding density than </a:t>
            </a:r>
            <a:r>
              <a:rPr lang="en" altLang="zh-CN" sz="2400" dirty="0" err="1">
                <a:latin typeface="Times New Roman" panose="02020603050405020304" pitchFamily="18" charset="0"/>
                <a:cs typeface="Times New Roman" panose="02020603050405020304" pitchFamily="18" charset="0"/>
              </a:rPr>
              <a:t>no_IR</a:t>
            </a:r>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RBP-binding density of </a:t>
            </a:r>
            <a:r>
              <a:rPr lang="en" altLang="zh-CN" sz="2400" dirty="0" err="1">
                <a:latin typeface="Times New Roman" panose="02020603050405020304" pitchFamily="18" charset="0"/>
                <a:cs typeface="Times New Roman" panose="02020603050405020304" pitchFamily="18" charset="0"/>
              </a:rPr>
              <a:t>change_IR</a:t>
            </a:r>
            <a:r>
              <a:rPr lang="en" altLang="zh-CN" sz="2400" dirty="0">
                <a:latin typeface="Times New Roman" panose="02020603050405020304" pitchFamily="18" charset="0"/>
                <a:cs typeface="Times New Roman" panose="02020603050405020304" pitchFamily="18" charset="0"/>
              </a:rPr>
              <a:t> was significantly lower than </a:t>
            </a:r>
            <a:r>
              <a:rPr lang="en" altLang="zh-CN" sz="2400" dirty="0" err="1">
                <a:latin typeface="Times New Roman" panose="02020603050405020304" pitchFamily="18" charset="0"/>
                <a:cs typeface="Times New Roman" panose="02020603050405020304" pitchFamily="18" charset="0"/>
              </a:rPr>
              <a:t>stable_IR</a:t>
            </a:r>
            <a:r>
              <a:rPr lang="en" altLang="zh-CN" sz="2400" dirty="0">
                <a:latin typeface="Times New Roman" panose="02020603050405020304" pitchFamily="18" charset="0"/>
                <a:cs typeface="Times New Roman" panose="02020603050405020304" pitchFamily="18" charset="0"/>
              </a:rPr>
              <a:t>, implying that the splicing efficiency of </a:t>
            </a:r>
            <a:r>
              <a:rPr lang="en" altLang="zh-CN" sz="2400" dirty="0" err="1">
                <a:latin typeface="Times New Roman" panose="02020603050405020304" pitchFamily="18" charset="0"/>
                <a:cs typeface="Times New Roman" panose="02020603050405020304" pitchFamily="18" charset="0"/>
              </a:rPr>
              <a:t>change_IR</a:t>
            </a:r>
            <a:r>
              <a:rPr lang="en" altLang="zh-CN" sz="2400" dirty="0">
                <a:latin typeface="Times New Roman" panose="02020603050405020304" pitchFamily="18" charset="0"/>
                <a:cs typeface="Times New Roman" panose="02020603050405020304" pitchFamily="18" charset="0"/>
              </a:rPr>
              <a:t> is more sensitive to RBP expression changes during senescence. </a:t>
            </a: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POSTAR2 database</a:t>
            </a:r>
          </a:p>
          <a:p>
            <a:endParaRPr lang="en" altLang="zh-CN" sz="2400" dirty="0">
              <a:latin typeface="Times New Roman" panose="02020603050405020304" pitchFamily="18" charset="0"/>
              <a:cs typeface="Times New Roman" panose="02020603050405020304" pitchFamily="18" charset="0"/>
            </a:endParaRPr>
          </a:p>
        </p:txBody>
      </p:sp>
      <p:sp>
        <p:nvSpPr>
          <p:cNvPr id="4" name="矩形 3">
            <a:extLst>
              <a:ext uri="{FF2B5EF4-FFF2-40B4-BE49-F238E27FC236}">
                <a16:creationId xmlns:a16="http://schemas.microsoft.com/office/drawing/2014/main" id="{06BFD451-2C81-ED4A-B2D4-1BADCE9BA664}"/>
              </a:ext>
            </a:extLst>
          </p:cNvPr>
          <p:cNvSpPr/>
          <p:nvPr/>
        </p:nvSpPr>
        <p:spPr>
          <a:xfrm>
            <a:off x="473883" y="6046679"/>
            <a:ext cx="2533066" cy="461665"/>
          </a:xfrm>
          <a:prstGeom prst="rect">
            <a:avLst/>
          </a:prstGeom>
        </p:spPr>
        <p:txBody>
          <a:bodyPr wrap="none">
            <a:spAutoFit/>
          </a:bodyPr>
          <a:lstStyle/>
          <a:p>
            <a:pPr lvl="0" algn="ctr">
              <a:defRPr/>
            </a:pPr>
            <a:r>
              <a:rPr lang="en" altLang="zh-CN" sz="2400" dirty="0">
                <a:solidFill>
                  <a:prstClr val="black"/>
                </a:solidFill>
                <a:latin typeface="Times New Roman" panose="02020603050405020304" pitchFamily="18" charset="0"/>
                <a:cs typeface="Times New Roman" panose="02020603050405020304" pitchFamily="18" charset="0"/>
              </a:rPr>
              <a:t>Supplement</a:t>
            </a:r>
            <a:r>
              <a:rPr lang="zh-CN" altLang="en-US" sz="2400" dirty="0">
                <a:solidFill>
                  <a:prstClr val="black"/>
                </a:solidFill>
                <a:latin typeface="Times New Roman" panose="02020603050405020304" pitchFamily="18" charset="0"/>
                <a:cs typeface="Times New Roman" panose="02020603050405020304" pitchFamily="18" charset="0"/>
              </a:rPr>
              <a:t> </a:t>
            </a:r>
            <a:r>
              <a:rPr lang="en-US" altLang="zh-CN" sz="2400" dirty="0">
                <a:solidFill>
                  <a:prstClr val="black"/>
                </a:solidFill>
                <a:latin typeface="Times New Roman" panose="02020603050405020304" pitchFamily="18" charset="0"/>
                <a:cs typeface="Times New Roman" panose="02020603050405020304" pitchFamily="18" charset="0"/>
              </a:rPr>
              <a:t>Figure</a:t>
            </a:r>
            <a:endParaRPr lang="zh-CN" altLang="en-US" kern="0" dirty="0">
              <a:solidFill>
                <a:prstClr val="white"/>
              </a:solidFill>
              <a:latin typeface="Arial" panose="020B0604020202020204"/>
              <a:ea typeface="微软雅黑" panose="020B0503020204020204" pitchFamily="34" charset="-122"/>
            </a:endParaRPr>
          </a:p>
        </p:txBody>
      </p:sp>
    </p:spTree>
    <p:extLst>
      <p:ext uri="{BB962C8B-B14F-4D97-AF65-F5344CB8AC3E}">
        <p14:creationId xmlns:p14="http://schemas.microsoft.com/office/powerpoint/2010/main" val="2133130258"/>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4EC19023-58B1-694D-8AB8-EFB2B00ABFD6}"/>
              </a:ext>
            </a:extLst>
          </p:cNvPr>
          <p:cNvSpPr/>
          <p:nvPr/>
        </p:nvSpPr>
        <p:spPr>
          <a:xfrm>
            <a:off x="660400" y="948790"/>
            <a:ext cx="10962367" cy="5262979"/>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As some RBPs (such as HNRNPLL and PTBP1) were reported to regulate IR </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screened for candidate RBPs:</a:t>
            </a:r>
          </a:p>
          <a:p>
            <a:pPr marL="457200" indent="-457200">
              <a:buAutoNum type="arabicParenBoth"/>
            </a:pPr>
            <a:r>
              <a:rPr lang="en" altLang="zh-CN" sz="2400" dirty="0">
                <a:latin typeface="Times New Roman" panose="02020603050405020304" pitchFamily="18" charset="0"/>
                <a:cs typeface="Times New Roman" panose="02020603050405020304" pitchFamily="18" charset="0"/>
              </a:rPr>
              <a:t>significantly higher binding density of this RBP in retained introns compared to spliced introns in both in vitro senescence models (HFF and MRC-5) and in vivo samples (dermal fibroblasts derived from young and aged healthy individuals) </a:t>
            </a:r>
          </a:p>
          <a:p>
            <a:pPr marL="457200" indent="-457200">
              <a:buAutoNum type="arabicParenBoth"/>
            </a:pPr>
            <a:endParaRPr lang="en" altLang="zh-CN" sz="2400" dirty="0">
              <a:latin typeface="Times New Roman" panose="02020603050405020304" pitchFamily="18" charset="0"/>
              <a:cs typeface="Times New Roman" panose="02020603050405020304" pitchFamily="18" charset="0"/>
            </a:endParaRPr>
          </a:p>
          <a:p>
            <a:pPr marL="457200" indent="-457200">
              <a:buAutoNum type="arabicParenBoth"/>
            </a:pPr>
            <a:r>
              <a:rPr lang="en" altLang="zh-CN" sz="2400" dirty="0">
                <a:latin typeface="Times New Roman" panose="02020603050405020304" pitchFamily="18" charset="0"/>
                <a:cs typeface="Times New Roman" panose="02020603050405020304" pitchFamily="18" charset="0"/>
              </a:rPr>
              <a:t>gene expression level is significantly different between earlier and later passaged cells in at least two out of six senescence models (HFF, MRC-5, dermal fibroblasts, BJ, IMR90, and WI38)</a:t>
            </a:r>
          </a:p>
          <a:p>
            <a:pPr marL="457200" indent="-457200">
              <a:buAutoNum type="arabicParenBoth"/>
            </a:pPr>
            <a:endParaRPr lang="en" altLang="zh-CN" sz="2400" dirty="0">
              <a:latin typeface="Times New Roman" panose="02020603050405020304" pitchFamily="18" charset="0"/>
              <a:cs typeface="Times New Roman" panose="02020603050405020304" pitchFamily="18" charset="0"/>
            </a:endParaRPr>
          </a:p>
          <a:p>
            <a:pPr marL="457200" indent="-457200">
              <a:buAutoNum type="arabicParenBoth"/>
            </a:pPr>
            <a:r>
              <a:rPr lang="en" altLang="zh-CN" sz="2400" dirty="0">
                <a:latin typeface="Times New Roman" panose="02020603050405020304" pitchFamily="18" charset="0"/>
                <a:cs typeface="Times New Roman" panose="02020603050405020304" pitchFamily="18" charset="0"/>
              </a:rPr>
              <a:t>gene expression level is larger than 10 RPKM (reads per kilobase million in RNA-seq) in at least one of the HFF cell passages. </a:t>
            </a:r>
          </a:p>
          <a:p>
            <a:pPr marL="457200" indent="-457200">
              <a:buAutoNum type="arabicParenBoth"/>
            </a:pPr>
            <a:endParaRPr lang="en"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8520254"/>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052CE8DA-9190-154C-A25B-9914BF15A043}"/>
              </a:ext>
            </a:extLst>
          </p:cNvPr>
          <p:cNvSpPr/>
          <p:nvPr/>
        </p:nvSpPr>
        <p:spPr>
          <a:xfrm>
            <a:off x="666750" y="2075370"/>
            <a:ext cx="10858500" cy="3046988"/>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Final obtained 15 RBPs</a:t>
            </a:r>
            <a:endParaRPr lang="zh-CN" altLang="en-US"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Hypothesis</a:t>
            </a:r>
            <a:r>
              <a:rPr lang="en-US" altLang="zh-CN"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If downregulation of a candidate RBP regulates senescence-related IR events, senescence-associated phenotypes would be expected upon knock-down (KD) of such RBP. </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Selected RBPs: SRSF1, U2AF1</a:t>
            </a: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and U2AF2 (reported associating with senescence-associated phenotypes)</a:t>
            </a:r>
          </a:p>
        </p:txBody>
      </p:sp>
    </p:spTree>
    <p:extLst>
      <p:ext uri="{BB962C8B-B14F-4D97-AF65-F5344CB8AC3E}">
        <p14:creationId xmlns:p14="http://schemas.microsoft.com/office/powerpoint/2010/main" val="3369017025"/>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15" name="图片 14">
            <a:extLst>
              <a:ext uri="{FF2B5EF4-FFF2-40B4-BE49-F238E27FC236}">
                <a16:creationId xmlns:a16="http://schemas.microsoft.com/office/drawing/2014/main" id="{B6C42151-8F5D-5C42-809A-FD40FCA4618B}"/>
              </a:ext>
            </a:extLst>
          </p:cNvPr>
          <p:cNvPicPr>
            <a:picLocks noChangeAspect="1"/>
          </p:cNvPicPr>
          <p:nvPr/>
        </p:nvPicPr>
        <p:blipFill rotWithShape="1">
          <a:blip r:embed="rId4"/>
          <a:srcRect b="32919"/>
          <a:stretch/>
        </p:blipFill>
        <p:spPr>
          <a:xfrm>
            <a:off x="617338" y="848681"/>
            <a:ext cx="11466634" cy="5367679"/>
          </a:xfrm>
          <a:prstGeom prst="rect">
            <a:avLst/>
          </a:prstGeom>
        </p:spPr>
      </p:pic>
      <p:sp>
        <p:nvSpPr>
          <p:cNvPr id="4" name="矩形 3">
            <a:extLst>
              <a:ext uri="{FF2B5EF4-FFF2-40B4-BE49-F238E27FC236}">
                <a16:creationId xmlns:a16="http://schemas.microsoft.com/office/drawing/2014/main" id="{4D3A6EF3-4B85-F44B-B2F0-9305105A15DF}"/>
              </a:ext>
            </a:extLst>
          </p:cNvPr>
          <p:cNvSpPr/>
          <p:nvPr/>
        </p:nvSpPr>
        <p:spPr>
          <a:xfrm>
            <a:off x="636942" y="6131998"/>
            <a:ext cx="1218603" cy="461665"/>
          </a:xfrm>
          <a:prstGeom prst="rect">
            <a:avLst/>
          </a:prstGeom>
        </p:spPr>
        <p:txBody>
          <a:bodyPr wrap="none">
            <a:spAutoFit/>
          </a:bodyPr>
          <a:lstStyle/>
          <a:p>
            <a:r>
              <a:rPr lang="en" altLang="zh-CN" sz="2400" dirty="0">
                <a:solidFill>
                  <a:prstClr val="black"/>
                </a:solidFill>
                <a:latin typeface="Times New Roman" panose="02020603050405020304" pitchFamily="18" charset="0"/>
                <a:cs typeface="Times New Roman" panose="02020603050405020304" pitchFamily="18" charset="0"/>
              </a:rPr>
              <a:t>Figure </a:t>
            </a:r>
            <a:r>
              <a:rPr lang="en-US" altLang="zh-CN" sz="2400" dirty="0">
                <a:solidFill>
                  <a:prstClr val="black"/>
                </a:solidFill>
                <a:latin typeface="Times New Roman" panose="02020603050405020304" pitchFamily="18" charset="0"/>
                <a:cs typeface="Times New Roman" panose="02020603050405020304" pitchFamily="18" charset="0"/>
              </a:rPr>
              <a:t>2</a:t>
            </a:r>
            <a:endParaRPr lang="zh-CN" altLang="en-US" sz="2400" dirty="0">
              <a:solidFill>
                <a:prstClr val="black"/>
              </a:solidFill>
            </a:endParaRPr>
          </a:p>
        </p:txBody>
      </p:sp>
      <p:sp>
        <p:nvSpPr>
          <p:cNvPr id="5" name="矩形 4">
            <a:extLst>
              <a:ext uri="{FF2B5EF4-FFF2-40B4-BE49-F238E27FC236}">
                <a16:creationId xmlns:a16="http://schemas.microsoft.com/office/drawing/2014/main" id="{DB9A7A54-D0ED-6847-84D5-2536383D83A2}"/>
              </a:ext>
            </a:extLst>
          </p:cNvPr>
          <p:cNvSpPr/>
          <p:nvPr/>
        </p:nvSpPr>
        <p:spPr>
          <a:xfrm>
            <a:off x="4536578" y="848681"/>
            <a:ext cx="1300356" cy="1200329"/>
          </a:xfrm>
          <a:prstGeom prst="rect">
            <a:avLst/>
          </a:prstGeom>
        </p:spPr>
        <p:txBody>
          <a:bodyPr wrap="none">
            <a:spAutoFit/>
          </a:bodyPr>
          <a:lstStyle/>
          <a:p>
            <a:r>
              <a:rPr lang="en" altLang="zh-CN" sz="2400" dirty="0">
                <a:latin typeface="Times New Roman" panose="02020603050405020304" pitchFamily="18" charset="0"/>
                <a:cs typeface="Times New Roman" panose="02020603050405020304" pitchFamily="18" charset="0"/>
              </a:rPr>
              <a:t>SA-</a:t>
            </a:r>
            <a:r>
              <a:rPr lang="el-GR" altLang="zh-CN" sz="2400" dirty="0">
                <a:latin typeface="Times New Roman" panose="02020603050405020304" pitchFamily="18" charset="0"/>
                <a:cs typeface="Times New Roman" panose="02020603050405020304" pitchFamily="18" charset="0"/>
              </a:rPr>
              <a:t>β-</a:t>
            </a:r>
            <a:r>
              <a:rPr lang="en" altLang="zh-CN" sz="2400" dirty="0">
                <a:latin typeface="Times New Roman" panose="02020603050405020304" pitchFamily="18" charset="0"/>
                <a:cs typeface="Times New Roman" panose="02020603050405020304" pitchFamily="18" charset="0"/>
              </a:rPr>
              <a:t>Ga</a:t>
            </a:r>
          </a:p>
          <a:p>
            <a:r>
              <a:rPr lang="en" altLang="zh-CN" sz="2400" dirty="0">
                <a:latin typeface="Times New Roman" panose="02020603050405020304" pitchFamily="18" charset="0"/>
                <a:cs typeface="Times New Roman" panose="02020603050405020304" pitchFamily="18" charset="0"/>
              </a:rPr>
              <a:t> </a:t>
            </a:r>
          </a:p>
          <a:p>
            <a:endParaRPr lang="zh-CN" altLang="en-US" sz="2400" dirty="0">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B9156679-CF7B-5B42-9CDE-7DA948830A58}"/>
              </a:ext>
            </a:extLst>
          </p:cNvPr>
          <p:cNvSpPr/>
          <p:nvPr/>
        </p:nvSpPr>
        <p:spPr>
          <a:xfrm>
            <a:off x="5667036" y="3244334"/>
            <a:ext cx="857927" cy="369332"/>
          </a:xfrm>
          <a:prstGeom prst="rect">
            <a:avLst/>
          </a:prstGeom>
        </p:spPr>
        <p:txBody>
          <a:bodyPr wrap="none">
            <a:spAutoFit/>
          </a:bodyPr>
          <a:lstStyle/>
          <a:p>
            <a:r>
              <a:rPr lang="en" altLang="zh-CN" dirty="0">
                <a:latin typeface="Lato"/>
              </a:rPr>
              <a:t>U2AF1 </a:t>
            </a:r>
            <a:endParaRPr lang="en" altLang="zh-CN" dirty="0"/>
          </a:p>
        </p:txBody>
      </p:sp>
      <p:sp>
        <p:nvSpPr>
          <p:cNvPr id="7" name="矩形 6">
            <a:extLst>
              <a:ext uri="{FF2B5EF4-FFF2-40B4-BE49-F238E27FC236}">
                <a16:creationId xmlns:a16="http://schemas.microsoft.com/office/drawing/2014/main" id="{6F75F432-DE03-9549-B3C0-4DE5A93C656F}"/>
              </a:ext>
            </a:extLst>
          </p:cNvPr>
          <p:cNvSpPr/>
          <p:nvPr/>
        </p:nvSpPr>
        <p:spPr>
          <a:xfrm>
            <a:off x="10925896" y="864968"/>
            <a:ext cx="1109599" cy="461665"/>
          </a:xfrm>
          <a:prstGeom prst="rect">
            <a:avLst/>
          </a:prstGeom>
        </p:spPr>
        <p:txBody>
          <a:bodyPr wrap="none">
            <a:spAutoFit/>
          </a:bodyPr>
          <a:lstStyle/>
          <a:p>
            <a:r>
              <a:rPr lang="en" altLang="zh-CN" sz="2400" dirty="0">
                <a:solidFill>
                  <a:prstClr val="black"/>
                </a:solidFill>
                <a:latin typeface="Times New Roman" panose="02020603050405020304" pitchFamily="18" charset="0"/>
                <a:cs typeface="Times New Roman" panose="02020603050405020304" pitchFamily="18" charset="0"/>
              </a:rPr>
              <a:t>U2AF1</a:t>
            </a:r>
            <a:endParaRPr lang="zh-CN" altLang="en-US" dirty="0"/>
          </a:p>
        </p:txBody>
      </p:sp>
    </p:spTree>
    <p:extLst>
      <p:ext uri="{BB962C8B-B14F-4D97-AF65-F5344CB8AC3E}">
        <p14:creationId xmlns:p14="http://schemas.microsoft.com/office/powerpoint/2010/main" val="3370471022"/>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3" name="矩形 2">
            <a:extLst>
              <a:ext uri="{FF2B5EF4-FFF2-40B4-BE49-F238E27FC236}">
                <a16:creationId xmlns:a16="http://schemas.microsoft.com/office/drawing/2014/main" id="{A19E13E4-C712-E544-8913-F4ECBB6B777D}"/>
              </a:ext>
            </a:extLst>
          </p:cNvPr>
          <p:cNvSpPr/>
          <p:nvPr/>
        </p:nvSpPr>
        <p:spPr>
          <a:xfrm>
            <a:off x="242036" y="6080205"/>
            <a:ext cx="1218603" cy="461665"/>
          </a:xfrm>
          <a:prstGeom prst="rect">
            <a:avLst/>
          </a:prstGeom>
        </p:spPr>
        <p:txBody>
          <a:bodyPr wrap="none">
            <a:spAutoFit/>
          </a:bodyPr>
          <a:lstStyle/>
          <a:p>
            <a:pPr lvl="0"/>
            <a:r>
              <a:rPr lang="en" altLang="zh-CN" sz="2400" dirty="0">
                <a:solidFill>
                  <a:prstClr val="black"/>
                </a:solidFill>
                <a:latin typeface="Times New Roman" panose="02020603050405020304" pitchFamily="18" charset="0"/>
                <a:cs typeface="Times New Roman" panose="02020603050405020304" pitchFamily="18" charset="0"/>
              </a:rPr>
              <a:t>Figure </a:t>
            </a:r>
            <a:r>
              <a:rPr lang="en-US" altLang="zh-CN" sz="2400" dirty="0">
                <a:solidFill>
                  <a:prstClr val="black"/>
                </a:solidFill>
                <a:latin typeface="Times New Roman" panose="02020603050405020304" pitchFamily="18" charset="0"/>
                <a:cs typeface="Times New Roman" panose="02020603050405020304" pitchFamily="18" charset="0"/>
              </a:rPr>
              <a:t>2</a:t>
            </a:r>
            <a:endParaRPr lang="zh-CN" altLang="en-US" sz="2400" dirty="0">
              <a:solidFill>
                <a:prstClr val="black"/>
              </a:solidFill>
            </a:endParaRPr>
          </a:p>
        </p:txBody>
      </p:sp>
      <p:pic>
        <p:nvPicPr>
          <p:cNvPr id="15" name="图片 14">
            <a:extLst>
              <a:ext uri="{FF2B5EF4-FFF2-40B4-BE49-F238E27FC236}">
                <a16:creationId xmlns:a16="http://schemas.microsoft.com/office/drawing/2014/main" id="{3A6CF475-444F-2046-899D-1E17D1D5D7C7}"/>
              </a:ext>
            </a:extLst>
          </p:cNvPr>
          <p:cNvPicPr>
            <a:picLocks noChangeAspect="1"/>
          </p:cNvPicPr>
          <p:nvPr/>
        </p:nvPicPr>
        <p:blipFill rotWithShape="1">
          <a:blip r:embed="rId4"/>
          <a:srcRect l="-488" t="32248" r="488" b="306"/>
          <a:stretch/>
        </p:blipFill>
        <p:spPr>
          <a:xfrm>
            <a:off x="362683" y="689954"/>
            <a:ext cx="11466634" cy="5396948"/>
          </a:xfrm>
          <a:prstGeom prst="rect">
            <a:avLst/>
          </a:prstGeom>
        </p:spPr>
      </p:pic>
    </p:spTree>
    <p:extLst>
      <p:ext uri="{BB962C8B-B14F-4D97-AF65-F5344CB8AC3E}">
        <p14:creationId xmlns:p14="http://schemas.microsoft.com/office/powerpoint/2010/main" val="2396065654"/>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3" name="矩形 2">
            <a:extLst>
              <a:ext uri="{FF2B5EF4-FFF2-40B4-BE49-F238E27FC236}">
                <a16:creationId xmlns:a16="http://schemas.microsoft.com/office/drawing/2014/main" id="{A9C043D4-41C1-DC45-B8CA-1C7D2D53028E}"/>
              </a:ext>
            </a:extLst>
          </p:cNvPr>
          <p:cNvSpPr/>
          <p:nvPr/>
        </p:nvSpPr>
        <p:spPr>
          <a:xfrm>
            <a:off x="965200" y="1282362"/>
            <a:ext cx="9570278" cy="4524315"/>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candidate genes with following criteria: </a:t>
            </a:r>
          </a:p>
          <a:p>
            <a:pPr marL="342900" indent="-342900">
              <a:buAutoNum type="arabicParenBoth"/>
            </a:pP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It has altered IR both during </a:t>
            </a:r>
            <a:r>
              <a:rPr lang="en" altLang="zh-CN" sz="2400" i="1" dirty="0">
                <a:latin typeface="Times New Roman" panose="02020603050405020304" pitchFamily="18" charset="0"/>
                <a:cs typeface="Times New Roman" panose="02020603050405020304" pitchFamily="18" charset="0"/>
              </a:rPr>
              <a:t>U2AF1</a:t>
            </a:r>
            <a:r>
              <a:rPr lang="en" altLang="zh-CN" sz="2400" dirty="0">
                <a:latin typeface="Times New Roman" panose="02020603050405020304" pitchFamily="18" charset="0"/>
                <a:cs typeface="Times New Roman" panose="02020603050405020304" pitchFamily="18" charset="0"/>
              </a:rPr>
              <a:t>-KD-induced senescence and replicative senescence </a:t>
            </a:r>
          </a:p>
          <a:p>
            <a:pPr marL="342900" indent="-342900">
              <a:buAutoNum type="arabicParenBoth"/>
            </a:pPr>
            <a:endParaRPr lang="en" altLang="zh-CN" sz="2400" dirty="0">
              <a:latin typeface="Times New Roman" panose="02020603050405020304" pitchFamily="18" charset="0"/>
              <a:cs typeface="Times New Roman" panose="02020603050405020304" pitchFamily="18" charset="0"/>
            </a:endParaRPr>
          </a:p>
          <a:p>
            <a:pPr marL="342900" indent="-342900">
              <a:buAutoNum type="arabicParenBoth"/>
            </a:pP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its intron retention level (IRI) was significantly changed upon </a:t>
            </a:r>
            <a:r>
              <a:rPr lang="en" altLang="zh-CN" sz="2400" i="1" dirty="0">
                <a:latin typeface="Times New Roman" panose="02020603050405020304" pitchFamily="18" charset="0"/>
                <a:cs typeface="Times New Roman" panose="02020603050405020304" pitchFamily="18" charset="0"/>
              </a:rPr>
              <a:t>U2AF1</a:t>
            </a:r>
            <a:r>
              <a:rPr lang="en" altLang="zh-CN" sz="2400" dirty="0">
                <a:latin typeface="Times New Roman" panose="02020603050405020304" pitchFamily="18" charset="0"/>
                <a:cs typeface="Times New Roman" panose="02020603050405020304" pitchFamily="18" charset="0"/>
              </a:rPr>
              <a:t>-KD, and its expression was negatively correlated with IRI change</a:t>
            </a:r>
          </a:p>
          <a:p>
            <a:pPr marL="342900" indent="-342900">
              <a:buAutoNum type="arabicParenBoth"/>
            </a:pPr>
            <a:endParaRPr lang="en" altLang="zh-CN" sz="2400" dirty="0">
              <a:latin typeface="Times New Roman" panose="02020603050405020304" pitchFamily="18" charset="0"/>
              <a:cs typeface="Times New Roman" panose="02020603050405020304" pitchFamily="18" charset="0"/>
            </a:endParaRPr>
          </a:p>
          <a:p>
            <a:pPr marL="342900" indent="-342900">
              <a:buAutoNum type="arabicParenBoth"/>
            </a:pP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U2AF1 had binding peaks (supported by </a:t>
            </a:r>
            <a:r>
              <a:rPr lang="en" altLang="zh-CN" sz="2400" dirty="0" err="1">
                <a:latin typeface="Times New Roman" panose="02020603050405020304" pitchFamily="18" charset="0"/>
                <a:cs typeface="Times New Roman" panose="02020603050405020304" pitchFamily="18" charset="0"/>
              </a:rPr>
              <a:t>eCLIP</a:t>
            </a:r>
            <a:r>
              <a:rPr lang="en" altLang="zh-CN" sz="2400" dirty="0">
                <a:latin typeface="Times New Roman" panose="02020603050405020304" pitchFamily="18" charset="0"/>
                <a:cs typeface="Times New Roman" panose="02020603050405020304" pitchFamily="18" charset="0"/>
              </a:rPr>
              <a:t> data recorded in POSTAR2) in IRI-changed introns or flanking exons. </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Six genes met all the above criteria:</a:t>
            </a:r>
          </a:p>
          <a:p>
            <a:r>
              <a:rPr lang="en" altLang="zh-CN" sz="2400" dirty="0">
                <a:latin typeface="Times New Roman" panose="02020603050405020304" pitchFamily="18" charset="0"/>
                <a:cs typeface="Times New Roman" panose="02020603050405020304" pitchFamily="18" charset="0"/>
              </a:rPr>
              <a:t>CPNE1,  EIF4A2 , PHYKPL, FANCL, IFFO1, RBM4B</a:t>
            </a:r>
          </a:p>
        </p:txBody>
      </p:sp>
    </p:spTree>
    <p:extLst>
      <p:ext uri="{BB962C8B-B14F-4D97-AF65-F5344CB8AC3E}">
        <p14:creationId xmlns:p14="http://schemas.microsoft.com/office/powerpoint/2010/main" val="2480839687"/>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2" name="图片 1">
            <a:extLst>
              <a:ext uri="{FF2B5EF4-FFF2-40B4-BE49-F238E27FC236}">
                <a16:creationId xmlns:a16="http://schemas.microsoft.com/office/drawing/2014/main" id="{1994AAB3-A899-CE43-8ACB-9DAAB4862FCE}"/>
              </a:ext>
            </a:extLst>
          </p:cNvPr>
          <p:cNvPicPr>
            <a:picLocks noChangeAspect="1"/>
          </p:cNvPicPr>
          <p:nvPr/>
        </p:nvPicPr>
        <p:blipFill>
          <a:blip r:embed="rId4"/>
          <a:stretch>
            <a:fillRect/>
          </a:stretch>
        </p:blipFill>
        <p:spPr>
          <a:xfrm>
            <a:off x="2315817" y="774063"/>
            <a:ext cx="5887278" cy="5887278"/>
          </a:xfrm>
          <a:prstGeom prst="rect">
            <a:avLst/>
          </a:prstGeom>
        </p:spPr>
      </p:pic>
    </p:spTree>
    <p:extLst>
      <p:ext uri="{BB962C8B-B14F-4D97-AF65-F5344CB8AC3E}">
        <p14:creationId xmlns:p14="http://schemas.microsoft.com/office/powerpoint/2010/main" val="2154495497"/>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3" name="矩形 2">
            <a:extLst>
              <a:ext uri="{FF2B5EF4-FFF2-40B4-BE49-F238E27FC236}">
                <a16:creationId xmlns:a16="http://schemas.microsoft.com/office/drawing/2014/main" id="{A9C043D4-41C1-DC45-B8CA-1C7D2D53028E}"/>
              </a:ext>
            </a:extLst>
          </p:cNvPr>
          <p:cNvSpPr/>
          <p:nvPr/>
        </p:nvSpPr>
        <p:spPr>
          <a:xfrm>
            <a:off x="965200" y="1282362"/>
            <a:ext cx="9570278" cy="4524315"/>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candidate genes with following criteria: </a:t>
            </a:r>
          </a:p>
          <a:p>
            <a:pPr marL="342900" indent="-342900">
              <a:buAutoNum type="arabicParenBoth"/>
            </a:pP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It has altered IR both during </a:t>
            </a:r>
            <a:r>
              <a:rPr lang="en" altLang="zh-CN" sz="2400" i="1" dirty="0">
                <a:latin typeface="Times New Roman" panose="02020603050405020304" pitchFamily="18" charset="0"/>
                <a:cs typeface="Times New Roman" panose="02020603050405020304" pitchFamily="18" charset="0"/>
              </a:rPr>
              <a:t>U2AF1</a:t>
            </a:r>
            <a:r>
              <a:rPr lang="en" altLang="zh-CN" sz="2400" dirty="0">
                <a:latin typeface="Times New Roman" panose="02020603050405020304" pitchFamily="18" charset="0"/>
                <a:cs typeface="Times New Roman" panose="02020603050405020304" pitchFamily="18" charset="0"/>
              </a:rPr>
              <a:t>-KD-induced senescence and replicative senescence </a:t>
            </a:r>
          </a:p>
          <a:p>
            <a:pPr marL="342900" indent="-342900">
              <a:buAutoNum type="arabicParenBoth"/>
            </a:pPr>
            <a:endParaRPr lang="en" altLang="zh-CN" sz="2400" dirty="0">
              <a:latin typeface="Times New Roman" panose="02020603050405020304" pitchFamily="18" charset="0"/>
              <a:cs typeface="Times New Roman" panose="02020603050405020304" pitchFamily="18" charset="0"/>
            </a:endParaRPr>
          </a:p>
          <a:p>
            <a:pPr marL="342900" indent="-342900">
              <a:buAutoNum type="arabicParenBoth"/>
            </a:pP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its intron retention level (IRI) was significantly changed upon </a:t>
            </a:r>
            <a:r>
              <a:rPr lang="en" altLang="zh-CN" sz="2400" i="1" dirty="0">
                <a:latin typeface="Times New Roman" panose="02020603050405020304" pitchFamily="18" charset="0"/>
                <a:cs typeface="Times New Roman" panose="02020603050405020304" pitchFamily="18" charset="0"/>
              </a:rPr>
              <a:t>U2AF1</a:t>
            </a:r>
            <a:r>
              <a:rPr lang="en" altLang="zh-CN" sz="2400" dirty="0">
                <a:latin typeface="Times New Roman" panose="02020603050405020304" pitchFamily="18" charset="0"/>
                <a:cs typeface="Times New Roman" panose="02020603050405020304" pitchFamily="18" charset="0"/>
              </a:rPr>
              <a:t>-KD, and its expression was negatively correlated with IRI change</a:t>
            </a:r>
          </a:p>
          <a:p>
            <a:pPr marL="342900" indent="-342900">
              <a:buAutoNum type="arabicParenBoth"/>
            </a:pPr>
            <a:endParaRPr lang="en" altLang="zh-CN" sz="2400" dirty="0">
              <a:latin typeface="Times New Roman" panose="02020603050405020304" pitchFamily="18" charset="0"/>
              <a:cs typeface="Times New Roman" panose="02020603050405020304" pitchFamily="18" charset="0"/>
            </a:endParaRPr>
          </a:p>
          <a:p>
            <a:pPr marL="342900" indent="-342900">
              <a:buAutoNum type="arabicParenBoth"/>
            </a:pP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U2AF1 had binding peaks (supported by </a:t>
            </a:r>
            <a:r>
              <a:rPr lang="en" altLang="zh-CN" sz="2400" dirty="0" err="1">
                <a:latin typeface="Times New Roman" panose="02020603050405020304" pitchFamily="18" charset="0"/>
                <a:cs typeface="Times New Roman" panose="02020603050405020304" pitchFamily="18" charset="0"/>
              </a:rPr>
              <a:t>eCLIP</a:t>
            </a:r>
            <a:r>
              <a:rPr lang="en" altLang="zh-CN" sz="2400" dirty="0">
                <a:latin typeface="Times New Roman" panose="02020603050405020304" pitchFamily="18" charset="0"/>
                <a:cs typeface="Times New Roman" panose="02020603050405020304" pitchFamily="18" charset="0"/>
              </a:rPr>
              <a:t> data recorded in POSTAR2) in IRI-changed introns or flanking exons. </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Six genes met all the above criteria:</a:t>
            </a:r>
          </a:p>
          <a:p>
            <a:r>
              <a:rPr lang="en" altLang="zh-CN" sz="2400" dirty="0">
                <a:latin typeface="Times New Roman" panose="02020603050405020304" pitchFamily="18" charset="0"/>
                <a:cs typeface="Times New Roman" panose="02020603050405020304" pitchFamily="18" charset="0"/>
              </a:rPr>
              <a:t>CPNE1,  EIF4A2 , PHYKPL, FANCL, IFFO1, RBM4B</a:t>
            </a:r>
          </a:p>
        </p:txBody>
      </p:sp>
    </p:spTree>
    <p:extLst>
      <p:ext uri="{BB962C8B-B14F-4D97-AF65-F5344CB8AC3E}">
        <p14:creationId xmlns:p14="http://schemas.microsoft.com/office/powerpoint/2010/main" val="3256607468"/>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背景</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01</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9598BF40-2C81-9041-AA74-7E04C8B807E9}"/>
              </a:ext>
            </a:extLst>
          </p:cNvPr>
          <p:cNvSpPr/>
          <p:nvPr/>
        </p:nvSpPr>
        <p:spPr>
          <a:xfrm>
            <a:off x="660400" y="1096331"/>
            <a:ext cx="10146145" cy="5262979"/>
          </a:xfrm>
          <a:prstGeom prst="rect">
            <a:avLst/>
          </a:prstGeom>
        </p:spPr>
        <p:txBody>
          <a:bodyPr wrap="square">
            <a:spAutoFit/>
          </a:bodyPr>
          <a:lstStyle/>
          <a:p>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细胞衰老（</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 Cellular senescence </a:t>
            </a:r>
            <a:r>
              <a:rPr lang="zh-CN" altLang="en" sz="2400" dirty="0">
                <a:latin typeface="Times New Roman" panose="02020603050405020304" pitchFamily="18" charset="0"/>
                <a:ea typeface="SimSun" panose="02010600030101010101" pitchFamily="2" charset="-122"/>
                <a:cs typeface="Times New Roman" panose="02020603050405020304" pitchFamily="18" charset="0"/>
              </a:rPr>
              <a:t>）</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：连续增殖后细胞周期停滞</a:t>
            </a:r>
            <a:br>
              <a:rPr lang="en-US" altLang="zh-CN" sz="2400" dirty="0">
                <a:latin typeface="Times New Roman" panose="02020603050405020304" pitchFamily="18" charset="0"/>
                <a:ea typeface="SimSun" panose="02010600030101010101" pitchFamily="2" charset="-122"/>
                <a:cs typeface="Times New Roman" panose="02020603050405020304" pitchFamily="18" charset="0"/>
              </a:rPr>
            </a:b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衰老细胞特点：细胞形态会扁平和扩大、增殖率降低、肿瘤抑制因子和</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DNA</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损伤标志物的高表达</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细胞衰老被认为是衰老的关键标志之一，也是导致老化和年龄相关疾病的重要因素</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转录组和</a:t>
            </a:r>
            <a:r>
              <a:rPr lang="en-US" altLang="zh-CN" sz="2400" dirty="0">
                <a:latin typeface="Times New Roman" panose="02020603050405020304" pitchFamily="18" charset="0"/>
                <a:ea typeface="SimSun" panose="02010600030101010101" pitchFamily="2" charset="-122"/>
                <a:cs typeface="Times New Roman" panose="02020603050405020304" pitchFamily="18" charset="0"/>
              </a:rPr>
              <a:t>/</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或蛋白质组的变化与衰老细胞的表型改变有关，在衰老和老化过程中都发现了广泛的 </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AS </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变化</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en-US" altLang="zh-CN" sz="2400" dirty="0">
                <a:latin typeface="Times New Roman" panose="02020603050405020304" pitchFamily="18" charset="0"/>
                <a:ea typeface="SimSun" panose="02010600030101010101" pitchFamily="2" charset="-122"/>
                <a:cs typeface="Times New Roman" panose="02020603050405020304" pitchFamily="18" charset="0"/>
              </a:rPr>
              <a:t>AS</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的失调与人脑老化，阿尔茨海默病易感性有关。</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zh-CN" altLang="en-US" sz="2400" dirty="0">
              <a:latin typeface="Times New Roman" panose="02020603050405020304" pitchFamily="18" charset="0"/>
              <a:ea typeface="SimSun" panose="02010600030101010101" pitchFamily="2" charset="-122"/>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2" name="图片 1">
            <a:extLst>
              <a:ext uri="{FF2B5EF4-FFF2-40B4-BE49-F238E27FC236}">
                <a16:creationId xmlns:a16="http://schemas.microsoft.com/office/drawing/2014/main" id="{11F0DAF4-FEC9-E546-8D31-E0E88703F7B1}"/>
              </a:ext>
            </a:extLst>
          </p:cNvPr>
          <p:cNvPicPr>
            <a:picLocks noChangeAspect="1"/>
          </p:cNvPicPr>
          <p:nvPr/>
        </p:nvPicPr>
        <p:blipFill>
          <a:blip r:embed="rId4"/>
          <a:stretch>
            <a:fillRect/>
          </a:stretch>
        </p:blipFill>
        <p:spPr>
          <a:xfrm>
            <a:off x="0" y="875497"/>
            <a:ext cx="12192000" cy="5107006"/>
          </a:xfrm>
          <a:prstGeom prst="rect">
            <a:avLst/>
          </a:prstGeom>
        </p:spPr>
      </p:pic>
      <p:sp>
        <p:nvSpPr>
          <p:cNvPr id="3" name="矩形 2">
            <a:extLst>
              <a:ext uri="{FF2B5EF4-FFF2-40B4-BE49-F238E27FC236}">
                <a16:creationId xmlns:a16="http://schemas.microsoft.com/office/drawing/2014/main" id="{B0738134-00E5-E745-9F5F-DF7F905DBF08}"/>
              </a:ext>
            </a:extLst>
          </p:cNvPr>
          <p:cNvSpPr/>
          <p:nvPr/>
        </p:nvSpPr>
        <p:spPr>
          <a:xfrm>
            <a:off x="51098" y="5894884"/>
            <a:ext cx="1218603" cy="461665"/>
          </a:xfrm>
          <a:prstGeom prst="rect">
            <a:avLst/>
          </a:prstGeom>
        </p:spPr>
        <p:txBody>
          <a:bodyPr wrap="none">
            <a:spAutoFit/>
          </a:bodyPr>
          <a:lstStyle/>
          <a:p>
            <a:pPr lvl="0"/>
            <a:r>
              <a:rPr lang="en" altLang="zh-CN" sz="2400" dirty="0">
                <a:solidFill>
                  <a:prstClr val="black"/>
                </a:solidFill>
                <a:latin typeface="Times New Roman" panose="02020603050405020304" pitchFamily="18" charset="0"/>
                <a:cs typeface="Times New Roman" panose="02020603050405020304" pitchFamily="18" charset="0"/>
              </a:rPr>
              <a:t>Figure </a:t>
            </a:r>
            <a:r>
              <a:rPr lang="en-US" altLang="zh-CN" sz="2400" dirty="0">
                <a:solidFill>
                  <a:prstClr val="black"/>
                </a:solidFill>
                <a:latin typeface="Times New Roman" panose="02020603050405020304" pitchFamily="18" charset="0"/>
                <a:cs typeface="Times New Roman" panose="02020603050405020304" pitchFamily="18" charset="0"/>
              </a:rPr>
              <a:t>3</a:t>
            </a:r>
            <a:endParaRPr lang="zh-CN" altLang="en-US" sz="2400" dirty="0">
              <a:solidFill>
                <a:prstClr val="black"/>
              </a:solidFill>
            </a:endParaRPr>
          </a:p>
        </p:txBody>
      </p:sp>
    </p:spTree>
    <p:extLst>
      <p:ext uri="{BB962C8B-B14F-4D97-AF65-F5344CB8AC3E}">
        <p14:creationId xmlns:p14="http://schemas.microsoft.com/office/powerpoint/2010/main" val="2946026561"/>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2" name="图片 1">
            <a:extLst>
              <a:ext uri="{FF2B5EF4-FFF2-40B4-BE49-F238E27FC236}">
                <a16:creationId xmlns:a16="http://schemas.microsoft.com/office/drawing/2014/main" id="{D521D1A1-31EA-AE4C-AE92-7DB1FD783F5C}"/>
              </a:ext>
            </a:extLst>
          </p:cNvPr>
          <p:cNvPicPr>
            <a:picLocks noChangeAspect="1"/>
          </p:cNvPicPr>
          <p:nvPr/>
        </p:nvPicPr>
        <p:blipFill rotWithShape="1">
          <a:blip r:embed="rId4"/>
          <a:srcRect t="1198" b="66169"/>
          <a:stretch/>
        </p:blipFill>
        <p:spPr>
          <a:xfrm>
            <a:off x="15476" y="1232452"/>
            <a:ext cx="11959540" cy="2546477"/>
          </a:xfrm>
          <a:prstGeom prst="rect">
            <a:avLst/>
          </a:prstGeom>
        </p:spPr>
      </p:pic>
      <p:sp>
        <p:nvSpPr>
          <p:cNvPr id="3" name="矩形 2">
            <a:extLst>
              <a:ext uri="{FF2B5EF4-FFF2-40B4-BE49-F238E27FC236}">
                <a16:creationId xmlns:a16="http://schemas.microsoft.com/office/drawing/2014/main" id="{B21A3C10-B798-CE40-9657-49C06B0FA264}"/>
              </a:ext>
            </a:extLst>
          </p:cNvPr>
          <p:cNvSpPr/>
          <p:nvPr/>
        </p:nvSpPr>
        <p:spPr>
          <a:xfrm>
            <a:off x="391149" y="3551485"/>
            <a:ext cx="1218603" cy="461665"/>
          </a:xfrm>
          <a:prstGeom prst="rect">
            <a:avLst/>
          </a:prstGeom>
        </p:spPr>
        <p:txBody>
          <a:bodyPr wrap="none">
            <a:spAutoFit/>
          </a:bodyPr>
          <a:lstStyle/>
          <a:p>
            <a:pPr lvl="0"/>
            <a:r>
              <a:rPr lang="en" altLang="zh-CN" sz="2400" dirty="0">
                <a:solidFill>
                  <a:prstClr val="black"/>
                </a:solidFill>
                <a:latin typeface="Times New Roman" panose="02020603050405020304" pitchFamily="18" charset="0"/>
                <a:cs typeface="Times New Roman" panose="02020603050405020304" pitchFamily="18" charset="0"/>
              </a:rPr>
              <a:t>Figure </a:t>
            </a:r>
            <a:r>
              <a:rPr lang="en-US" altLang="zh-CN" sz="2400" dirty="0">
                <a:solidFill>
                  <a:prstClr val="black"/>
                </a:solidFill>
                <a:latin typeface="Times New Roman" panose="02020603050405020304" pitchFamily="18" charset="0"/>
                <a:cs typeface="Times New Roman" panose="02020603050405020304" pitchFamily="18" charset="0"/>
              </a:rPr>
              <a:t>4</a:t>
            </a:r>
            <a:endParaRPr lang="zh-CN" altLang="en-US" sz="2400" dirty="0">
              <a:solidFill>
                <a:prstClr val="black"/>
              </a:solidFill>
            </a:endParaRPr>
          </a:p>
        </p:txBody>
      </p:sp>
      <p:sp>
        <p:nvSpPr>
          <p:cNvPr id="4" name="矩形 3">
            <a:extLst>
              <a:ext uri="{FF2B5EF4-FFF2-40B4-BE49-F238E27FC236}">
                <a16:creationId xmlns:a16="http://schemas.microsoft.com/office/drawing/2014/main" id="{29F5493D-21A7-BB4B-A39D-A9DC7D108BA3}"/>
              </a:ext>
            </a:extLst>
          </p:cNvPr>
          <p:cNvSpPr/>
          <p:nvPr/>
        </p:nvSpPr>
        <p:spPr>
          <a:xfrm>
            <a:off x="929103" y="4013150"/>
            <a:ext cx="8307661" cy="1938992"/>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U2AF1-KD cells decreased expression of </a:t>
            </a:r>
            <a:r>
              <a:rPr lang="en" altLang="zh-CN" sz="2400" i="1" dirty="0">
                <a:latin typeface="Times New Roman" panose="02020603050405020304" pitchFamily="18" charset="0"/>
                <a:cs typeface="Times New Roman" panose="02020603050405020304" pitchFamily="18" charset="0"/>
              </a:rPr>
              <a:t>CPNE1 </a:t>
            </a:r>
            <a:r>
              <a:rPr lang="en" altLang="zh-CN" sz="2400" dirty="0">
                <a:latin typeface="Times New Roman" panose="02020603050405020304" pitchFamily="18" charset="0"/>
                <a:cs typeface="Times New Roman" panose="02020603050405020304" pitchFamily="18" charset="0"/>
              </a:rPr>
              <a:t>(Figures 4a)</a:t>
            </a:r>
            <a:r>
              <a:rPr lang="zh-CN" altLang="en-US" sz="2400" dirty="0">
                <a:latin typeface="Times New Roman" panose="02020603050405020304" pitchFamily="18" charset="0"/>
                <a:cs typeface="Times New Roman" panose="02020603050405020304" pitchFamily="18" charset="0"/>
              </a:rPr>
              <a:t> </a:t>
            </a:r>
            <a:r>
              <a:rPr lang="en" altLang="zh-CN" sz="2400" dirty="0">
                <a:latin typeface="Times New Roman" panose="02020603050405020304" pitchFamily="18" charset="0"/>
                <a:cs typeface="Times New Roman" panose="02020603050405020304" pitchFamily="18" charset="0"/>
              </a:rPr>
              <a:t>and reduced CPNE1 protein level (Figure 4b)</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IR transcripts of CPNE1 had a significantly higher degradation rate than the spliced ones (Fig 4c)</a:t>
            </a:r>
          </a:p>
        </p:txBody>
      </p:sp>
    </p:spTree>
    <p:extLst>
      <p:ext uri="{BB962C8B-B14F-4D97-AF65-F5344CB8AC3E}">
        <p14:creationId xmlns:p14="http://schemas.microsoft.com/office/powerpoint/2010/main" val="4115279052"/>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13" name="图片 12">
            <a:extLst>
              <a:ext uri="{FF2B5EF4-FFF2-40B4-BE49-F238E27FC236}">
                <a16:creationId xmlns:a16="http://schemas.microsoft.com/office/drawing/2014/main" id="{C6FEE6A8-10C0-A54E-8AF4-708A3ED40349}"/>
              </a:ext>
            </a:extLst>
          </p:cNvPr>
          <p:cNvPicPr>
            <a:picLocks noChangeAspect="1"/>
          </p:cNvPicPr>
          <p:nvPr/>
        </p:nvPicPr>
        <p:blipFill rotWithShape="1">
          <a:blip r:embed="rId4"/>
          <a:srcRect t="30554" b="34999"/>
          <a:stretch/>
        </p:blipFill>
        <p:spPr>
          <a:xfrm>
            <a:off x="291866" y="729172"/>
            <a:ext cx="11968794" cy="2690180"/>
          </a:xfrm>
          <a:prstGeom prst="rect">
            <a:avLst/>
          </a:prstGeom>
        </p:spPr>
      </p:pic>
      <p:sp>
        <p:nvSpPr>
          <p:cNvPr id="2" name="矩形 1">
            <a:extLst>
              <a:ext uri="{FF2B5EF4-FFF2-40B4-BE49-F238E27FC236}">
                <a16:creationId xmlns:a16="http://schemas.microsoft.com/office/drawing/2014/main" id="{1D0F501B-FA83-8148-8499-C32B769178F7}"/>
              </a:ext>
            </a:extLst>
          </p:cNvPr>
          <p:cNvSpPr/>
          <p:nvPr/>
        </p:nvSpPr>
        <p:spPr>
          <a:xfrm>
            <a:off x="319802" y="6121984"/>
            <a:ext cx="1218603" cy="461665"/>
          </a:xfrm>
          <a:prstGeom prst="rect">
            <a:avLst/>
          </a:prstGeom>
        </p:spPr>
        <p:txBody>
          <a:bodyPr wrap="none">
            <a:spAutoFit/>
          </a:bodyPr>
          <a:lstStyle/>
          <a:p>
            <a:pPr lvl="0"/>
            <a:r>
              <a:rPr lang="en" altLang="zh-CN" sz="2400" dirty="0">
                <a:solidFill>
                  <a:prstClr val="black"/>
                </a:solidFill>
                <a:latin typeface="Times New Roman" panose="02020603050405020304" pitchFamily="18" charset="0"/>
                <a:cs typeface="Times New Roman" panose="02020603050405020304" pitchFamily="18" charset="0"/>
              </a:rPr>
              <a:t>Figure </a:t>
            </a:r>
            <a:r>
              <a:rPr lang="en-US" altLang="zh-CN" sz="2400" dirty="0">
                <a:solidFill>
                  <a:prstClr val="black"/>
                </a:solidFill>
                <a:latin typeface="Times New Roman" panose="02020603050405020304" pitchFamily="18" charset="0"/>
                <a:cs typeface="Times New Roman" panose="02020603050405020304" pitchFamily="18" charset="0"/>
              </a:rPr>
              <a:t>4</a:t>
            </a:r>
            <a:endParaRPr lang="zh-CN" altLang="en-US" sz="2400" dirty="0">
              <a:solidFill>
                <a:prstClr val="black"/>
              </a:solidFill>
            </a:endParaRPr>
          </a:p>
        </p:txBody>
      </p:sp>
      <p:pic>
        <p:nvPicPr>
          <p:cNvPr id="15" name="图片 14">
            <a:extLst>
              <a:ext uri="{FF2B5EF4-FFF2-40B4-BE49-F238E27FC236}">
                <a16:creationId xmlns:a16="http://schemas.microsoft.com/office/drawing/2014/main" id="{F2E841A2-6EB0-1A40-B1A9-BC2496E342D8}"/>
              </a:ext>
            </a:extLst>
          </p:cNvPr>
          <p:cNvPicPr>
            <a:picLocks noChangeAspect="1"/>
          </p:cNvPicPr>
          <p:nvPr/>
        </p:nvPicPr>
        <p:blipFill rotWithShape="1">
          <a:blip r:embed="rId4"/>
          <a:srcRect t="64615"/>
          <a:stretch/>
        </p:blipFill>
        <p:spPr>
          <a:xfrm>
            <a:off x="291866" y="3427798"/>
            <a:ext cx="11698738" cy="2701030"/>
          </a:xfrm>
          <a:prstGeom prst="rect">
            <a:avLst/>
          </a:prstGeom>
        </p:spPr>
      </p:pic>
      <p:sp>
        <p:nvSpPr>
          <p:cNvPr id="3" name="矩形 2">
            <a:extLst>
              <a:ext uri="{FF2B5EF4-FFF2-40B4-BE49-F238E27FC236}">
                <a16:creationId xmlns:a16="http://schemas.microsoft.com/office/drawing/2014/main" id="{9E9BAC57-B72C-F349-BB41-DE4892E57D0F}"/>
              </a:ext>
            </a:extLst>
          </p:cNvPr>
          <p:cNvSpPr/>
          <p:nvPr/>
        </p:nvSpPr>
        <p:spPr>
          <a:xfrm>
            <a:off x="2079759" y="6036007"/>
            <a:ext cx="7843814" cy="461665"/>
          </a:xfrm>
          <a:prstGeom prst="rect">
            <a:avLst/>
          </a:prstGeom>
        </p:spPr>
        <p:txBody>
          <a:bodyPr wrap="none">
            <a:spAutoFit/>
          </a:bodyPr>
          <a:lstStyle/>
          <a:p>
            <a:r>
              <a:rPr lang="en" altLang="zh-CN" sz="2400" dirty="0">
                <a:latin typeface="Times New Roman" panose="02020603050405020304" pitchFamily="18" charset="0"/>
                <a:cs typeface="Times New Roman" panose="02020603050405020304" pitchFamily="18" charset="0"/>
              </a:rPr>
              <a:t>(h) U2AF1 and CPNE1 gene expression</a:t>
            </a:r>
            <a:r>
              <a:rPr lang="en-US" altLang="zh-CN" sz="2400" dirty="0">
                <a:latin typeface="Times New Roman" panose="02020603050405020304" pitchFamily="18" charset="0"/>
                <a:cs typeface="Times New Roman" panose="02020603050405020304" pitchFamily="18" charset="0"/>
              </a:rPr>
              <a:t>, OE(overexpression)</a:t>
            </a:r>
            <a:r>
              <a:rPr lang="en" altLang="zh-CN" sz="24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434254333"/>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总结</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04</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535944FA-A9E6-F649-8A78-70894C93CFCF}"/>
              </a:ext>
            </a:extLst>
          </p:cNvPr>
          <p:cNvSpPr/>
          <p:nvPr/>
        </p:nvSpPr>
        <p:spPr>
          <a:xfrm>
            <a:off x="965200" y="1586663"/>
            <a:ext cx="9144002" cy="4154984"/>
          </a:xfrm>
          <a:prstGeom prst="rect">
            <a:avLst/>
          </a:prstGeom>
        </p:spPr>
        <p:txBody>
          <a:bodyPr wrap="square">
            <a:spAutoFit/>
          </a:bodyPr>
          <a:lstStyle/>
          <a:p>
            <a:pPr marL="457200" indent="-457200">
              <a:buFont typeface="Arial" panose="020B0604020202020204" pitchFamily="34" charset="0"/>
              <a:buChar char="•"/>
            </a:pPr>
            <a:r>
              <a:rPr lang="en" altLang="zh-CN" sz="2400" dirty="0">
                <a:latin typeface="Times New Roman" panose="02020603050405020304" pitchFamily="18" charset="0"/>
                <a:cs typeface="Times New Roman" panose="02020603050405020304" pitchFamily="18" charset="0"/>
              </a:rPr>
              <a:t>the intron retention levels dynamically changed and increased IR contributed to reduced gene expression </a:t>
            </a:r>
          </a:p>
          <a:p>
            <a:pPr marL="457200" indent="-457200">
              <a:buFont typeface="Arial" panose="020B0604020202020204" pitchFamily="34" charset="0"/>
              <a:buChar char="•"/>
            </a:pPr>
            <a:endParaRPr lang="en" altLang="zh-CN"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 altLang="zh-CN" sz="2400" dirty="0">
                <a:latin typeface="Times New Roman" panose="02020603050405020304" pitchFamily="18" charset="0"/>
                <a:cs typeface="Times New Roman" panose="02020603050405020304" pitchFamily="18" charset="0"/>
              </a:rPr>
              <a:t>identified the splicing factor U2AF1 as one of the upstream factors to regulate global intron retention and senescence-associated phenotypes. </a:t>
            </a:r>
          </a:p>
          <a:p>
            <a:pPr marL="457200" indent="-457200">
              <a:buFont typeface="Arial" panose="020B0604020202020204" pitchFamily="34" charset="0"/>
              <a:buChar char="•"/>
            </a:pPr>
            <a:endParaRPr lang="en" altLang="zh-CN"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 altLang="zh-CN" sz="2400" dirty="0">
                <a:latin typeface="Times New Roman" panose="02020603050405020304" pitchFamily="18" charset="0"/>
                <a:cs typeface="Times New Roman" panose="02020603050405020304" pitchFamily="18" charset="0"/>
              </a:rPr>
              <a:t>U2AF1-KD-induced IR of CPNE1 contributing to senescence was experimentally confirmed</a:t>
            </a:r>
          </a:p>
          <a:p>
            <a:pPr marL="457200" indent="-457200">
              <a:buFont typeface="Arial" panose="020B0604020202020204" pitchFamily="34" charset="0"/>
              <a:buChar char="•"/>
            </a:pPr>
            <a:endParaRPr lang="en" altLang="zh-CN"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5797657"/>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矩形 4"/>
          <p:cNvSpPr/>
          <p:nvPr/>
        </p:nvSpPr>
        <p:spPr>
          <a:xfrm>
            <a:off x="-28271" y="1951493"/>
            <a:ext cx="12220271" cy="1838567"/>
          </a:xfrm>
          <a:prstGeom prst="rect">
            <a:avLst/>
          </a:prstGeom>
          <a:solidFill>
            <a:srgbClr val="1C62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等线" panose="02010600030101010101" pitchFamily="2" charset="-122"/>
            </a:endParaRPr>
          </a:p>
        </p:txBody>
      </p:sp>
      <p:sp>
        <p:nvSpPr>
          <p:cNvPr id="7" name="文本框 6"/>
          <p:cNvSpPr txBox="1"/>
          <p:nvPr/>
        </p:nvSpPr>
        <p:spPr>
          <a:xfrm>
            <a:off x="5644784" y="2252225"/>
            <a:ext cx="3575018" cy="923201"/>
          </a:xfrm>
          <a:prstGeom prst="rect">
            <a:avLst/>
          </a:prstGeom>
          <a:noFill/>
        </p:spPr>
        <p:txBody>
          <a:bodyPr wrap="none" rtlCol="0">
            <a:spAutoFit/>
          </a:bodyPr>
          <a:lstStyle/>
          <a:p>
            <a:pPr defTabSz="913765">
              <a:defRPr/>
            </a:pPr>
            <a:r>
              <a:rPr lang="zh-CN" altLang="en-US" sz="5400" b="1" dirty="0">
                <a:solidFill>
                  <a:prstClr val="white"/>
                </a:solidFill>
                <a:latin typeface="微软雅黑" panose="020B0503020204020204" pitchFamily="34" charset="-122"/>
                <a:ea typeface="微软雅黑" panose="020B0503020204020204" pitchFamily="34" charset="-122"/>
              </a:rPr>
              <a:t>谢 谢 大 家</a:t>
            </a:r>
          </a:p>
        </p:txBody>
      </p:sp>
      <p:sp>
        <p:nvSpPr>
          <p:cNvPr id="12" name="椭圆 11"/>
          <p:cNvSpPr/>
          <p:nvPr/>
        </p:nvSpPr>
        <p:spPr>
          <a:xfrm>
            <a:off x="1524353" y="1558640"/>
            <a:ext cx="2624273" cy="2624273"/>
          </a:xfrm>
          <a:prstGeom prst="ellipse">
            <a:avLst/>
          </a:prstGeom>
          <a:solidFill>
            <a:srgbClr val="F8F9F8"/>
          </a:solidFill>
          <a:ln w="38100">
            <a:solidFill>
              <a:srgbClr val="F8F9F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defRPr/>
            </a:pPr>
            <a:endParaRPr lang="zh-CN" altLang="en-US" sz="1800">
              <a:solidFill>
                <a:prstClr val="white"/>
              </a:solidFill>
              <a:latin typeface="Calibri" panose="020F0502020204030204"/>
              <a:ea typeface="等线" panose="02010600030101010101" pitchFamily="2" charset="-122"/>
            </a:endParaRPr>
          </a:p>
        </p:txBody>
      </p:sp>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6181" y="1418982"/>
            <a:ext cx="3140616" cy="2903588"/>
          </a:xfrm>
          <a:prstGeom prst="rect">
            <a:avLst/>
          </a:prstGeom>
        </p:spPr>
      </p:pic>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3751" y="212782"/>
            <a:ext cx="1966449" cy="575997"/>
          </a:xfrm>
          <a:prstGeom prst="rect">
            <a:avLst/>
          </a:prstGeom>
        </p:spPr>
      </p:pic>
      <p:sp>
        <p:nvSpPr>
          <p:cNvPr id="19" name="矩形 18"/>
          <p:cNvSpPr/>
          <p:nvPr/>
        </p:nvSpPr>
        <p:spPr>
          <a:xfrm>
            <a:off x="6444598" y="3263845"/>
            <a:ext cx="6498497" cy="276956"/>
          </a:xfrm>
          <a:prstGeom prst="rect">
            <a:avLst/>
          </a:prstGeom>
        </p:spPr>
        <p:txBody>
          <a:bodyPr wrap="square" lIns="91397" tIns="45699" rIns="91397" bIns="45699">
            <a:spAutoFit/>
          </a:bodyPr>
          <a:lstStyle/>
          <a:p>
            <a:pPr defTabSz="913765">
              <a:defRPr/>
            </a:pPr>
            <a:r>
              <a:rPr lang="en-US" altLang="zh-CN" sz="1200" b="1" dirty="0">
                <a:solidFill>
                  <a:prstClr val="white"/>
                </a:solidFill>
                <a:latin typeface="微软雅黑" panose="020B0503020204020204" pitchFamily="34" charset="-122"/>
                <a:ea typeface="微软雅黑" panose="020B0503020204020204" pitchFamily="34" charset="-122"/>
              </a:rPr>
              <a:t>THANKS FOR ALL</a:t>
            </a:r>
          </a:p>
        </p:txBody>
      </p:sp>
    </p:spTree>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背景</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01</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7D0964C1-A1BA-FF48-877C-E869E073ADF1}"/>
              </a:ext>
            </a:extLst>
          </p:cNvPr>
          <p:cNvSpPr/>
          <p:nvPr/>
        </p:nvSpPr>
        <p:spPr>
          <a:xfrm>
            <a:off x="594090" y="1612020"/>
            <a:ext cx="9731853" cy="4154984"/>
          </a:xfrm>
          <a:prstGeom prst="rect">
            <a:avLst/>
          </a:prstGeom>
        </p:spPr>
        <p:txBody>
          <a:bodyPr wrap="square">
            <a:spAutoFit/>
          </a:bodyPr>
          <a:lstStyle/>
          <a:p>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内含子保留（</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IR</a:t>
            </a:r>
            <a:r>
              <a:rPr lang="zh-CN" altLang="en" sz="2400" dirty="0">
                <a:latin typeface="Times New Roman" panose="02020603050405020304" pitchFamily="18" charset="0"/>
                <a:ea typeface="SimSun" panose="02010600030101010101" pitchFamily="2" charset="-122"/>
                <a:cs typeface="Times New Roman" panose="02020603050405020304" pitchFamily="18" charset="0"/>
              </a:rPr>
              <a:t>）</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是基本的 </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AS </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模式之一</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en-US" altLang="zh-CN" sz="2400" dirty="0">
                <a:latin typeface="Times New Roman" panose="02020603050405020304" pitchFamily="18" charset="0"/>
                <a:ea typeface="SimSun" panose="02010600030101010101" pitchFamily="2" charset="-122"/>
                <a:cs typeface="Times New Roman" panose="02020603050405020304" pitchFamily="18" charset="0"/>
              </a:rPr>
              <a:t>IR</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可能会抑制肿瘤抑制基因的表达</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en-US" altLang="zh-CN" sz="2400" dirty="0">
                <a:latin typeface="Times New Roman" panose="02020603050405020304" pitchFamily="18" charset="0"/>
                <a:ea typeface="SimSun" panose="02010600030101010101" pitchFamily="2" charset="-122"/>
                <a:cs typeface="Times New Roman" panose="02020603050405020304" pitchFamily="18" charset="0"/>
              </a:rPr>
              <a:t>IR</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是癌症新表位的新来源</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 </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IR </a:t>
            </a:r>
            <a:r>
              <a:rPr lang="zh-CN" altLang="en" sz="2400" dirty="0">
                <a:latin typeface="Times New Roman" panose="02020603050405020304" pitchFamily="18" charset="0"/>
                <a:ea typeface="SimSun" panose="02010600030101010101" pitchFamily="2" charset="-122"/>
                <a:cs typeface="Times New Roman" panose="02020603050405020304" pitchFamily="18" charset="0"/>
              </a:rPr>
              <a:t>表达</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升高是衰老过程中的一个分子特征，并且还与阿尔茨海默病有关</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zh-CN" altLang="en-US" sz="2400" dirty="0">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893190016"/>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背景</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01</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6E348A0E-A2DC-9949-B04E-9867CD9909A4}"/>
              </a:ext>
            </a:extLst>
          </p:cNvPr>
          <p:cNvSpPr/>
          <p:nvPr/>
        </p:nvSpPr>
        <p:spPr>
          <a:xfrm>
            <a:off x="660400" y="1030006"/>
            <a:ext cx="8766233" cy="4893647"/>
          </a:xfrm>
          <a:prstGeom prst="rect">
            <a:avLst/>
          </a:prstGeom>
        </p:spPr>
        <p:txBody>
          <a:bodyPr wrap="square">
            <a:spAutoFit/>
          </a:bodyPr>
          <a:lstStyle/>
          <a:p>
            <a:r>
              <a:rPr lang="en" altLang="zh-CN" sz="2400" dirty="0">
                <a:solidFill>
                  <a:srgbClr val="1C1D1E"/>
                </a:solidFill>
                <a:latin typeface="Times New Roman" panose="02020603050405020304" pitchFamily="18" charset="0"/>
                <a:ea typeface="SimSun" panose="02010600030101010101" pitchFamily="2" charset="-122"/>
                <a:cs typeface="Times New Roman" panose="02020603050405020304" pitchFamily="18" charset="0"/>
              </a:rPr>
              <a:t>RNA </a:t>
            </a:r>
            <a:r>
              <a:rPr lang="zh-CN" altLang="en-US" sz="2400" dirty="0">
                <a:solidFill>
                  <a:srgbClr val="1C1D1E"/>
                </a:solidFill>
                <a:latin typeface="Times New Roman" panose="02020603050405020304" pitchFamily="18" charset="0"/>
                <a:ea typeface="SimSun" panose="02010600030101010101" pitchFamily="2" charset="-122"/>
                <a:cs typeface="Times New Roman" panose="02020603050405020304" pitchFamily="18" charset="0"/>
              </a:rPr>
              <a:t>结合蛋白 </a:t>
            </a:r>
            <a:r>
              <a:rPr lang="en-US" altLang="zh-CN" sz="2400" dirty="0">
                <a:solidFill>
                  <a:srgbClr val="1C1D1E"/>
                </a:solidFill>
                <a:latin typeface="Times New Roman" panose="02020603050405020304" pitchFamily="18" charset="0"/>
                <a:ea typeface="SimSun" panose="02010600030101010101" pitchFamily="2" charset="-122"/>
                <a:cs typeface="Times New Roman" panose="02020603050405020304" pitchFamily="18" charset="0"/>
              </a:rPr>
              <a:t>(</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RNA-binding proteins</a:t>
            </a:r>
            <a:r>
              <a:rPr lang="zh-CN" altLang="en-US" sz="2400" dirty="0">
                <a:solidFill>
                  <a:srgbClr val="1C1D1E"/>
                </a:solidFill>
                <a:latin typeface="Times New Roman" panose="02020603050405020304" pitchFamily="18" charset="0"/>
                <a:ea typeface="SimSun" panose="02010600030101010101" pitchFamily="2" charset="-122"/>
                <a:cs typeface="Times New Roman" panose="02020603050405020304" pitchFamily="18" charset="0"/>
              </a:rPr>
              <a:t>，</a:t>
            </a:r>
            <a:r>
              <a:rPr lang="en" altLang="zh-CN" sz="2400" dirty="0">
                <a:solidFill>
                  <a:srgbClr val="1C1D1E"/>
                </a:solidFill>
                <a:latin typeface="Times New Roman" panose="02020603050405020304" pitchFamily="18" charset="0"/>
                <a:ea typeface="SimSun" panose="02010600030101010101" pitchFamily="2" charset="-122"/>
                <a:cs typeface="Times New Roman" panose="02020603050405020304" pitchFamily="18" charset="0"/>
              </a:rPr>
              <a:t>RBP)</a:t>
            </a:r>
            <a:r>
              <a:rPr lang="zh-CN" altLang="en" sz="2400" dirty="0">
                <a:solidFill>
                  <a:srgbClr val="1C1D1E"/>
                </a:solidFill>
                <a:latin typeface="Times New Roman" panose="02020603050405020304" pitchFamily="18" charset="0"/>
                <a:ea typeface="SimSun" panose="02010600030101010101" pitchFamily="2" charset="-122"/>
                <a:cs typeface="Times New Roman" panose="02020603050405020304" pitchFamily="18" charset="0"/>
              </a:rPr>
              <a:t>，</a:t>
            </a:r>
            <a:r>
              <a:rPr lang="zh-CN" altLang="en-US" sz="2400" dirty="0">
                <a:solidFill>
                  <a:srgbClr val="1C1D1E"/>
                </a:solidFill>
                <a:latin typeface="Times New Roman" panose="02020603050405020304" pitchFamily="18" charset="0"/>
                <a:ea typeface="SimSun" panose="02010600030101010101" pitchFamily="2" charset="-122"/>
                <a:cs typeface="Times New Roman" panose="02020603050405020304" pitchFamily="18" charset="0"/>
              </a:rPr>
              <a:t>尤其是剪接因子，参与 </a:t>
            </a:r>
            <a:r>
              <a:rPr lang="en" altLang="zh-CN" sz="2400" dirty="0">
                <a:solidFill>
                  <a:srgbClr val="1C1D1E"/>
                </a:solidFill>
                <a:latin typeface="Times New Roman" panose="02020603050405020304" pitchFamily="18" charset="0"/>
                <a:ea typeface="SimSun" panose="02010600030101010101" pitchFamily="2" charset="-122"/>
                <a:cs typeface="Times New Roman" panose="02020603050405020304" pitchFamily="18" charset="0"/>
              </a:rPr>
              <a:t>IR </a:t>
            </a:r>
            <a:r>
              <a:rPr lang="zh-CN" altLang="en-US" sz="2400" dirty="0">
                <a:solidFill>
                  <a:srgbClr val="1C1D1E"/>
                </a:solidFill>
                <a:latin typeface="Times New Roman" panose="02020603050405020304" pitchFamily="18" charset="0"/>
                <a:ea typeface="SimSun" panose="02010600030101010101" pitchFamily="2" charset="-122"/>
                <a:cs typeface="Times New Roman" panose="02020603050405020304" pitchFamily="18" charset="0"/>
              </a:rPr>
              <a:t>调控</a:t>
            </a:r>
            <a:endParaRPr lang="en-US" altLang="zh-CN" sz="2400" dirty="0">
              <a:solidFill>
                <a:srgbClr val="1C1D1E"/>
              </a:solidFill>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solidFill>
                <a:srgbClr val="1C1D1E"/>
              </a:solidFill>
              <a:latin typeface="Times New Roman" panose="02020603050405020304" pitchFamily="18" charset="0"/>
              <a:ea typeface="SimSun" panose="02010600030101010101" pitchFamily="2" charset="-122"/>
              <a:cs typeface="Times New Roman" panose="02020603050405020304" pitchFamily="18" charset="0"/>
            </a:endParaRPr>
          </a:p>
          <a:p>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许多 </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RBP </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在老化组织中表现出动态表达变化，有些</a:t>
            </a:r>
            <a:r>
              <a:rPr lang="en-US" altLang="zh-CN" sz="2400" dirty="0">
                <a:latin typeface="Times New Roman" panose="02020603050405020304" pitchFamily="18" charset="0"/>
                <a:ea typeface="SimSun" panose="02010600030101010101" pitchFamily="2" charset="-122"/>
                <a:cs typeface="Times New Roman" panose="02020603050405020304" pitchFamily="18" charset="0"/>
              </a:rPr>
              <a:t>RBP</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与细胞衰老密切相关。</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然而，</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en" altLang="zh-CN" sz="2400" dirty="0">
                <a:latin typeface="Times New Roman" panose="02020603050405020304" pitchFamily="18" charset="0"/>
                <a:ea typeface="SimSun" panose="02010600030101010101" pitchFamily="2" charset="-122"/>
                <a:cs typeface="Times New Roman" panose="02020603050405020304" pitchFamily="18" charset="0"/>
              </a:rPr>
              <a:t>IR</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的动态变化是否对衰老起因果作用，</a:t>
            </a:r>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endParaRPr lang="en-US" altLang="zh-CN" sz="2400" dirty="0">
              <a:latin typeface="Times New Roman" panose="02020603050405020304" pitchFamily="18" charset="0"/>
              <a:ea typeface="SimSun" panose="02010600030101010101" pitchFamily="2" charset="-122"/>
              <a:cs typeface="Times New Roman" panose="02020603050405020304" pitchFamily="18" charset="0"/>
            </a:endParaRPr>
          </a:p>
          <a:p>
            <a:r>
              <a:rPr lang="zh-CN" altLang="en" sz="2400" dirty="0">
                <a:latin typeface="Times New Roman" panose="02020603050405020304" pitchFamily="18" charset="0"/>
                <a:ea typeface="SimSun" panose="02010600030101010101" pitchFamily="2" charset="-122"/>
                <a:cs typeface="Times New Roman" panose="02020603050405020304" pitchFamily="18" charset="0"/>
              </a:rPr>
              <a:t>哪一</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些</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RBP</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调控全局</a:t>
            </a:r>
            <a:r>
              <a:rPr lang="en" altLang="zh-CN" sz="2400" dirty="0">
                <a:latin typeface="Times New Roman" panose="02020603050405020304" pitchFamily="18" charset="0"/>
                <a:ea typeface="SimSun" panose="02010600030101010101" pitchFamily="2" charset="-122"/>
                <a:cs typeface="Times New Roman" panose="02020603050405020304" pitchFamily="18" charset="0"/>
              </a:rPr>
              <a:t>IR</a:t>
            </a:r>
            <a:r>
              <a:rPr lang="zh-CN" altLang="en-US" sz="2400" dirty="0">
                <a:latin typeface="Times New Roman" panose="02020603050405020304" pitchFamily="18" charset="0"/>
                <a:ea typeface="SimSun" panose="02010600030101010101" pitchFamily="2" charset="-122"/>
                <a:cs typeface="Times New Roman" panose="02020603050405020304" pitchFamily="18" charset="0"/>
              </a:rPr>
              <a:t>和衰老尚不清楚。</a:t>
            </a:r>
          </a:p>
        </p:txBody>
      </p:sp>
    </p:spTree>
    <p:extLst>
      <p:ext uri="{BB962C8B-B14F-4D97-AF65-F5344CB8AC3E}">
        <p14:creationId xmlns:p14="http://schemas.microsoft.com/office/powerpoint/2010/main" val="3980592433"/>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方法</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02</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EC051AC3-DE77-6A45-8A68-013C333989AC}"/>
              </a:ext>
            </a:extLst>
          </p:cNvPr>
          <p:cNvSpPr/>
          <p:nvPr/>
        </p:nvSpPr>
        <p:spPr>
          <a:xfrm>
            <a:off x="660400" y="948790"/>
            <a:ext cx="10728036" cy="1938992"/>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independent Intron: was extracted from the </a:t>
            </a:r>
            <a:r>
              <a:rPr lang="en" altLang="zh-CN" sz="2400" dirty="0" err="1">
                <a:latin typeface="Times New Roman" panose="02020603050405020304" pitchFamily="18" charset="0"/>
                <a:cs typeface="Times New Roman" panose="02020603050405020304" pitchFamily="18" charset="0"/>
              </a:rPr>
              <a:t>RefSeq</a:t>
            </a:r>
            <a:r>
              <a:rPr lang="en" altLang="zh-CN" sz="2400" dirty="0">
                <a:latin typeface="Times New Roman" panose="02020603050405020304" pitchFamily="18" charset="0"/>
                <a:cs typeface="Times New Roman" panose="02020603050405020304" pitchFamily="18" charset="0"/>
              </a:rPr>
              <a:t> gene annotation file downloaded from the UCSC</a:t>
            </a: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p:txBody>
      </p:sp>
      <p:pic>
        <p:nvPicPr>
          <p:cNvPr id="14" name="图片 13">
            <a:extLst>
              <a:ext uri="{FF2B5EF4-FFF2-40B4-BE49-F238E27FC236}">
                <a16:creationId xmlns:a16="http://schemas.microsoft.com/office/drawing/2014/main" id="{372121D4-600F-DA40-AF6D-09B8580AB633}"/>
              </a:ext>
            </a:extLst>
          </p:cNvPr>
          <p:cNvPicPr/>
          <p:nvPr/>
        </p:nvPicPr>
        <p:blipFill>
          <a:blip r:embed="rId4">
            <a:extLst>
              <a:ext uri="{28A0092B-C50C-407E-A947-70E740481C1C}">
                <a14:useLocalDpi xmlns:a14="http://schemas.microsoft.com/office/drawing/2010/main" val="0"/>
              </a:ext>
            </a:extLst>
          </a:blip>
          <a:stretch>
            <a:fillRect/>
          </a:stretch>
        </p:blipFill>
        <p:spPr>
          <a:xfrm>
            <a:off x="569232" y="1792420"/>
            <a:ext cx="10858499" cy="4910266"/>
          </a:xfrm>
          <a:prstGeom prst="rect">
            <a:avLst/>
          </a:prstGeom>
        </p:spPr>
      </p:pic>
      <p:sp>
        <p:nvSpPr>
          <p:cNvPr id="3" name="矩形 2">
            <a:extLst>
              <a:ext uri="{FF2B5EF4-FFF2-40B4-BE49-F238E27FC236}">
                <a16:creationId xmlns:a16="http://schemas.microsoft.com/office/drawing/2014/main" id="{3980D667-0184-DC42-8571-B289D9534D1A}"/>
              </a:ext>
            </a:extLst>
          </p:cNvPr>
          <p:cNvSpPr/>
          <p:nvPr/>
        </p:nvSpPr>
        <p:spPr>
          <a:xfrm>
            <a:off x="203760" y="3848281"/>
            <a:ext cx="2499402" cy="461665"/>
          </a:xfrm>
          <a:prstGeom prst="rect">
            <a:avLst/>
          </a:prstGeom>
        </p:spPr>
        <p:txBody>
          <a:bodyPr wrap="none">
            <a:spAutoFit/>
          </a:bodyPr>
          <a:lstStyle/>
          <a:p>
            <a:r>
              <a:rPr lang="en" altLang="zh-CN" sz="2400" dirty="0">
                <a:latin typeface="Times New Roman" panose="02020603050405020304" pitchFamily="18" charset="0"/>
                <a:cs typeface="Times New Roman" panose="02020603050405020304" pitchFamily="18" charset="0"/>
              </a:rPr>
              <a:t>transcript isoforms</a:t>
            </a:r>
            <a:endParaRPr lang="zh-CN" alt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75770543"/>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方法</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02</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C35F3051-81CE-4344-8124-6B06108210C9}"/>
              </a:ext>
            </a:extLst>
          </p:cNvPr>
          <p:cNvSpPr/>
          <p:nvPr/>
        </p:nvSpPr>
        <p:spPr>
          <a:xfrm>
            <a:off x="617338" y="948790"/>
            <a:ext cx="10604844" cy="6001643"/>
          </a:xfrm>
          <a:prstGeom prst="rect">
            <a:avLst/>
          </a:prstGeom>
        </p:spPr>
        <p:txBody>
          <a:bodyPr wrap="square">
            <a:spAutoFit/>
          </a:bodyPr>
          <a:lstStyle/>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 Intron with IRI &lt;0.1 across all time points (i.e. </a:t>
            </a:r>
            <a:r>
              <a:rPr lang="en" altLang="zh-CN" sz="2400" i="1" dirty="0">
                <a:latin typeface="Times New Roman" panose="02020603050405020304" pitchFamily="18" charset="0"/>
                <a:cs typeface="Times New Roman" panose="02020603050405020304" pitchFamily="18" charset="0"/>
              </a:rPr>
              <a:t>max</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X</a:t>
            </a:r>
            <a:r>
              <a:rPr lang="en" altLang="zh-CN" sz="2400" dirty="0">
                <a:latin typeface="Times New Roman" panose="02020603050405020304" pitchFamily="18" charset="0"/>
                <a:cs typeface="Times New Roman" panose="02020603050405020304" pitchFamily="18" charset="0"/>
              </a:rPr>
              <a:t>) &lt;0.1) were defined as constitutively spliced introns (</a:t>
            </a:r>
            <a:r>
              <a:rPr lang="en" altLang="zh-CN" sz="2400" dirty="0" err="1">
                <a:latin typeface="Times New Roman" panose="02020603050405020304" pitchFamily="18" charset="0"/>
                <a:cs typeface="Times New Roman" panose="02020603050405020304" pitchFamily="18" charset="0"/>
              </a:rPr>
              <a:t>no_IR</a:t>
            </a:r>
            <a:r>
              <a:rPr lang="en" altLang="zh-CN" sz="2400" dirty="0">
                <a:latin typeface="Times New Roman" panose="02020603050405020304" pitchFamily="18" charset="0"/>
                <a:cs typeface="Times New Roman" panose="02020603050405020304" pitchFamily="18" charset="0"/>
              </a:rPr>
              <a:t>); </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 Intron with </a:t>
            </a:r>
            <a:r>
              <a:rPr lang="en" altLang="zh-CN" sz="2400" i="1" dirty="0">
                <a:latin typeface="Times New Roman" panose="02020603050405020304" pitchFamily="18" charset="0"/>
                <a:cs typeface="Times New Roman" panose="02020603050405020304" pitchFamily="18" charset="0"/>
              </a:rPr>
              <a:t>max</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X</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min</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X</a:t>
            </a:r>
            <a:r>
              <a:rPr lang="en" altLang="zh-CN" sz="2400" dirty="0">
                <a:latin typeface="Times New Roman" panose="02020603050405020304" pitchFamily="18" charset="0"/>
                <a:cs typeface="Times New Roman" panose="02020603050405020304" pitchFamily="18" charset="0"/>
              </a:rPr>
              <a:t>) &lt;0.1 were defined as no significant change in IRI (</a:t>
            </a:r>
            <a:r>
              <a:rPr lang="en" altLang="zh-CN" sz="2400" dirty="0" err="1">
                <a:latin typeface="Times New Roman" panose="02020603050405020304" pitchFamily="18" charset="0"/>
                <a:cs typeface="Times New Roman" panose="02020603050405020304" pitchFamily="18" charset="0"/>
              </a:rPr>
              <a:t>stable_IR</a:t>
            </a:r>
            <a:r>
              <a:rPr lang="en" altLang="zh-CN" sz="2400" dirty="0">
                <a:latin typeface="Times New Roman" panose="02020603050405020304" pitchFamily="18" charset="0"/>
                <a:cs typeface="Times New Roman" panose="02020603050405020304" pitchFamily="18" charset="0"/>
              </a:rPr>
              <a:t>); </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 Intron with </a:t>
            </a:r>
            <a:r>
              <a:rPr lang="en" altLang="zh-CN" sz="2400" i="1" dirty="0">
                <a:latin typeface="Times New Roman" panose="02020603050405020304" pitchFamily="18" charset="0"/>
                <a:cs typeface="Times New Roman" panose="02020603050405020304" pitchFamily="18" charset="0"/>
              </a:rPr>
              <a:t>max</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X</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min</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X</a:t>
            </a:r>
            <a:r>
              <a:rPr lang="en" altLang="zh-CN" sz="2400" dirty="0">
                <a:latin typeface="Times New Roman" panose="02020603050405020304" pitchFamily="18" charset="0"/>
                <a:cs typeface="Times New Roman" panose="02020603050405020304" pitchFamily="18" charset="0"/>
              </a:rPr>
              <a:t>) ≥0.1 and </a:t>
            </a:r>
            <a:r>
              <a:rPr lang="en" altLang="zh-CN" sz="2400" i="1" dirty="0">
                <a:latin typeface="Times New Roman" panose="02020603050405020304" pitchFamily="18" charset="0"/>
                <a:cs typeface="Times New Roman" panose="02020603050405020304" pitchFamily="18" charset="0"/>
              </a:rPr>
              <a:t>Cor</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X</a:t>
            </a:r>
            <a:r>
              <a:rPr lang="en" altLang="zh-CN" sz="2400" dirty="0">
                <a:latin typeface="Times New Roman" panose="02020603050405020304" pitchFamily="18" charset="0"/>
                <a:cs typeface="Times New Roman" panose="02020603050405020304" pitchFamily="18" charset="0"/>
              </a:rPr>
              <a:t>, </a:t>
            </a:r>
            <a:r>
              <a:rPr lang="en" altLang="zh-CN" sz="2400" i="1" dirty="0">
                <a:latin typeface="Times New Roman" panose="02020603050405020304" pitchFamily="18" charset="0"/>
                <a:cs typeface="Times New Roman" panose="02020603050405020304" pitchFamily="18" charset="0"/>
              </a:rPr>
              <a:t>L</a:t>
            </a:r>
            <a:r>
              <a:rPr lang="en" altLang="zh-CN" sz="2400" dirty="0">
                <a:latin typeface="Times New Roman" panose="02020603050405020304" pitchFamily="18" charset="0"/>
                <a:cs typeface="Times New Roman" panose="02020603050405020304" pitchFamily="18" charset="0"/>
              </a:rPr>
              <a:t>)&gt;0.7 were defined as continuous up (</a:t>
            </a:r>
            <a:r>
              <a:rPr lang="en" altLang="zh-CN" sz="2400" dirty="0" err="1">
                <a:latin typeface="Times New Roman" panose="02020603050405020304" pitchFamily="18" charset="0"/>
                <a:cs typeface="Times New Roman" panose="02020603050405020304" pitchFamily="18" charset="0"/>
              </a:rPr>
              <a:t>up_IR</a:t>
            </a:r>
            <a:r>
              <a:rPr lang="en" altLang="zh-CN" sz="2400" dirty="0">
                <a:latin typeface="Times New Roman" panose="02020603050405020304" pitchFamily="18" charset="0"/>
                <a:cs typeface="Times New Roman" panose="02020603050405020304" pitchFamily="18" charset="0"/>
              </a:rPr>
              <a:t>); </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 Intron with </a:t>
            </a:r>
            <a:r>
              <a:rPr lang="en" altLang="zh-CN" sz="2400" i="1" dirty="0">
                <a:latin typeface="Times New Roman" panose="02020603050405020304" pitchFamily="18" charset="0"/>
                <a:cs typeface="Times New Roman" panose="02020603050405020304" pitchFamily="18" charset="0"/>
              </a:rPr>
              <a:t>max</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X</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min</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X</a:t>
            </a:r>
            <a:r>
              <a:rPr lang="en" altLang="zh-CN" sz="2400" dirty="0">
                <a:latin typeface="Times New Roman" panose="02020603050405020304" pitchFamily="18" charset="0"/>
                <a:cs typeface="Times New Roman" panose="02020603050405020304" pitchFamily="18" charset="0"/>
              </a:rPr>
              <a:t>) ≥0.1 and </a:t>
            </a:r>
            <a:r>
              <a:rPr lang="en" altLang="zh-CN" sz="2400" i="1" dirty="0">
                <a:latin typeface="Times New Roman" panose="02020603050405020304" pitchFamily="18" charset="0"/>
                <a:cs typeface="Times New Roman" panose="02020603050405020304" pitchFamily="18" charset="0"/>
              </a:rPr>
              <a:t>Cor</a:t>
            </a:r>
            <a:r>
              <a:rPr lang="en" altLang="zh-CN" sz="2400" dirty="0">
                <a:latin typeface="Times New Roman" panose="02020603050405020304" pitchFamily="18" charset="0"/>
                <a:cs typeface="Times New Roman" panose="02020603050405020304" pitchFamily="18" charset="0"/>
              </a:rPr>
              <a:t>(</a:t>
            </a:r>
            <a:r>
              <a:rPr lang="en" altLang="zh-CN" sz="2400" i="1" dirty="0">
                <a:latin typeface="Times New Roman" panose="02020603050405020304" pitchFamily="18" charset="0"/>
                <a:cs typeface="Times New Roman" panose="02020603050405020304" pitchFamily="18" charset="0"/>
              </a:rPr>
              <a:t>X</a:t>
            </a:r>
            <a:r>
              <a:rPr lang="en" altLang="zh-CN" sz="2400" dirty="0">
                <a:latin typeface="Times New Roman" panose="02020603050405020304" pitchFamily="18" charset="0"/>
                <a:cs typeface="Times New Roman" panose="02020603050405020304" pitchFamily="18" charset="0"/>
              </a:rPr>
              <a:t>, </a:t>
            </a:r>
            <a:r>
              <a:rPr lang="en" altLang="zh-CN" sz="2400" i="1" dirty="0">
                <a:latin typeface="Times New Roman" panose="02020603050405020304" pitchFamily="18" charset="0"/>
                <a:cs typeface="Times New Roman" panose="02020603050405020304" pitchFamily="18" charset="0"/>
              </a:rPr>
              <a:t>L</a:t>
            </a:r>
            <a:r>
              <a:rPr lang="en" altLang="zh-CN" sz="2400" dirty="0">
                <a:latin typeface="Times New Roman" panose="02020603050405020304" pitchFamily="18" charset="0"/>
                <a:cs typeface="Times New Roman" panose="02020603050405020304" pitchFamily="18" charset="0"/>
              </a:rPr>
              <a:t>)&lt; −0.7 were defined as continuous down (</a:t>
            </a:r>
            <a:r>
              <a:rPr lang="en" altLang="zh-CN" sz="2400" dirty="0" err="1">
                <a:latin typeface="Times New Roman" panose="02020603050405020304" pitchFamily="18" charset="0"/>
                <a:cs typeface="Times New Roman" panose="02020603050405020304" pitchFamily="18" charset="0"/>
              </a:rPr>
              <a:t>down_IR</a:t>
            </a:r>
            <a:r>
              <a:rPr lang="en" altLang="zh-CN" sz="2400" dirty="0">
                <a:latin typeface="Times New Roman" panose="02020603050405020304" pitchFamily="18" charset="0"/>
                <a:cs typeface="Times New Roman" panose="02020603050405020304" pitchFamily="18" charset="0"/>
              </a:rPr>
              <a:t>);</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L=[0, .., 1] (difference =1/(n-1) )</a:t>
            </a:r>
          </a:p>
          <a:p>
            <a:r>
              <a:rPr lang="en" altLang="zh-CN" sz="2400" dirty="0">
                <a:latin typeface="Times New Roman" panose="02020603050405020304" pitchFamily="18" charset="0"/>
                <a:cs typeface="Times New Roman" panose="02020603050405020304" pitchFamily="18" charset="0"/>
              </a:rPr>
              <a:t> </a:t>
            </a:r>
          </a:p>
          <a:p>
            <a:endParaRPr lang="en"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2740599"/>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2" name="矩形 1">
            <a:extLst>
              <a:ext uri="{FF2B5EF4-FFF2-40B4-BE49-F238E27FC236}">
                <a16:creationId xmlns:a16="http://schemas.microsoft.com/office/drawing/2014/main" id="{9B611FF5-0915-4F4D-A961-D26722D3FB02}"/>
              </a:ext>
            </a:extLst>
          </p:cNvPr>
          <p:cNvSpPr/>
          <p:nvPr/>
        </p:nvSpPr>
        <p:spPr>
          <a:xfrm>
            <a:off x="851338" y="1336706"/>
            <a:ext cx="10088210" cy="4524315"/>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 Intron with IRI &lt;0.1 in both two conditions was defined as constitutively spliced introns (</a:t>
            </a:r>
            <a:r>
              <a:rPr lang="en" altLang="zh-CN" sz="2400" dirty="0" err="1">
                <a:latin typeface="Times New Roman" panose="02020603050405020304" pitchFamily="18" charset="0"/>
                <a:cs typeface="Times New Roman" panose="02020603050405020304" pitchFamily="18" charset="0"/>
              </a:rPr>
              <a:t>no_IR</a:t>
            </a:r>
            <a:r>
              <a:rPr lang="en" altLang="zh-CN" sz="2400" dirty="0">
                <a:latin typeface="Times New Roman" panose="02020603050405020304" pitchFamily="18" charset="0"/>
                <a:cs typeface="Times New Roman" panose="02020603050405020304" pitchFamily="18" charset="0"/>
              </a:rPr>
              <a:t>); </a:t>
            </a:r>
          </a:p>
          <a:p>
            <a:endParaRPr lang="en" altLang="zh-CN" sz="2400" dirty="0">
              <a:latin typeface="Times New Roman" panose="02020603050405020304" pitchFamily="18" charset="0"/>
              <a:cs typeface="Times New Roman" panose="02020603050405020304" pitchFamily="18" charset="0"/>
            </a:endParaRPr>
          </a:p>
          <a:p>
            <a:r>
              <a:rPr lang="en" altLang="zh-CN" sz="2400" dirty="0">
                <a:latin typeface="Times New Roman" panose="02020603050405020304" pitchFamily="18" charset="0"/>
                <a:cs typeface="Times New Roman" panose="02020603050405020304" pitchFamily="18" charset="0"/>
              </a:rPr>
              <a:t>• Intron with |</a:t>
            </a:r>
            <a:r>
              <a:rPr lang="el-GR" altLang="zh-CN" sz="2400" dirty="0">
                <a:latin typeface="Times New Roman" panose="02020603050405020304" pitchFamily="18" charset="0"/>
                <a:cs typeface="Times New Roman" panose="02020603050405020304" pitchFamily="18" charset="0"/>
              </a:rPr>
              <a:t>Δ</a:t>
            </a:r>
            <a:r>
              <a:rPr lang="en" altLang="zh-CN" sz="2400" i="1" dirty="0">
                <a:latin typeface="Times New Roman" panose="02020603050405020304" pitchFamily="18" charset="0"/>
                <a:cs typeface="Times New Roman" panose="02020603050405020304" pitchFamily="18" charset="0"/>
              </a:rPr>
              <a:t>IRI</a:t>
            </a:r>
            <a:r>
              <a:rPr lang="en" altLang="zh-CN" sz="2400" dirty="0">
                <a:latin typeface="Times New Roman" panose="02020603050405020304" pitchFamily="18" charset="0"/>
                <a:cs typeface="Times New Roman" panose="02020603050405020304" pitchFamily="18" charset="0"/>
              </a:rPr>
              <a:t>| </a:t>
            </a:r>
            <a:r>
              <a:rPr lang="en" altLang="zh-CN" sz="2400" i="1" dirty="0">
                <a:latin typeface="Times New Roman" panose="02020603050405020304" pitchFamily="18" charset="0"/>
                <a:cs typeface="Times New Roman" panose="02020603050405020304" pitchFamily="18" charset="0"/>
              </a:rPr>
              <a:t>&lt; </a:t>
            </a:r>
            <a:r>
              <a:rPr lang="en" altLang="zh-CN" sz="2400" dirty="0">
                <a:latin typeface="Times New Roman" panose="02020603050405020304" pitchFamily="18" charset="0"/>
                <a:cs typeface="Times New Roman" panose="02020603050405020304" pitchFamily="18" charset="0"/>
              </a:rPr>
              <a:t>0.1 was defined as no significant change in IRI (</a:t>
            </a:r>
            <a:r>
              <a:rPr lang="en" altLang="zh-CN" sz="2400" dirty="0" err="1">
                <a:latin typeface="Times New Roman" panose="02020603050405020304" pitchFamily="18" charset="0"/>
                <a:cs typeface="Times New Roman" panose="02020603050405020304" pitchFamily="18" charset="0"/>
              </a:rPr>
              <a:t>stable_IR</a:t>
            </a:r>
            <a:r>
              <a:rPr lang="en" altLang="zh-CN" sz="2400" dirty="0">
                <a:latin typeface="Times New Roman" panose="02020603050405020304" pitchFamily="18" charset="0"/>
                <a:cs typeface="Times New Roman" panose="02020603050405020304" pitchFamily="18" charset="0"/>
              </a:rPr>
              <a:t>); </a:t>
            </a:r>
          </a:p>
          <a:p>
            <a:endParaRPr lang="en" altLang="zh-CN" sz="24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 altLang="zh-CN" sz="2400" dirty="0">
                <a:latin typeface="Times New Roman" panose="02020603050405020304" pitchFamily="18" charset="0"/>
                <a:cs typeface="Times New Roman" panose="02020603050405020304" pitchFamily="18" charset="0"/>
              </a:rPr>
              <a:t>Intron with </a:t>
            </a:r>
            <a:r>
              <a:rPr lang="en" altLang="zh-CN" sz="2400" i="1" dirty="0">
                <a:latin typeface="Times New Roman" panose="02020603050405020304" pitchFamily="18" charset="0"/>
                <a:cs typeface="Times New Roman" panose="02020603050405020304" pitchFamily="18" charset="0"/>
              </a:rPr>
              <a:t>∆IRI </a:t>
            </a:r>
            <a:r>
              <a:rPr lang="en" altLang="zh-CN" sz="2400" dirty="0">
                <a:latin typeface="Times New Roman" panose="02020603050405020304" pitchFamily="18" charset="0"/>
                <a:cs typeface="Times New Roman" panose="02020603050405020304" pitchFamily="18" charset="0"/>
              </a:rPr>
              <a:t>≥0.1 and the </a:t>
            </a:r>
            <a:r>
              <a:rPr lang="en" altLang="zh-CN" sz="2400" i="1" dirty="0">
                <a:latin typeface="Times New Roman" panose="02020603050405020304" pitchFamily="18" charset="0"/>
                <a:cs typeface="Times New Roman" panose="02020603050405020304" pitchFamily="18" charset="0"/>
              </a:rPr>
              <a:t>p</a:t>
            </a:r>
            <a:r>
              <a:rPr lang="en" altLang="zh-CN" sz="2400" dirty="0">
                <a:latin typeface="Times New Roman" panose="02020603050405020304" pitchFamily="18" charset="0"/>
                <a:cs typeface="Times New Roman" panose="02020603050405020304" pitchFamily="18" charset="0"/>
              </a:rPr>
              <a:t>-value of two-sided </a:t>
            </a:r>
            <a:r>
              <a:rPr lang="en" altLang="zh-CN" sz="2400" i="1" dirty="0">
                <a:latin typeface="Times New Roman" panose="02020603050405020304" pitchFamily="18" charset="0"/>
                <a:cs typeface="Times New Roman" panose="02020603050405020304" pitchFamily="18" charset="0"/>
              </a:rPr>
              <a:t>t </a:t>
            </a:r>
            <a:r>
              <a:rPr lang="en" altLang="zh-CN" sz="2400" dirty="0">
                <a:latin typeface="Times New Roman" panose="02020603050405020304" pitchFamily="18" charset="0"/>
                <a:cs typeface="Times New Roman" panose="02020603050405020304" pitchFamily="18" charset="0"/>
              </a:rPr>
              <a:t>test less than 0.05 was defined as continuous up (</a:t>
            </a:r>
            <a:r>
              <a:rPr lang="en" altLang="zh-CN" sz="2400" dirty="0" err="1">
                <a:latin typeface="Times New Roman" panose="02020603050405020304" pitchFamily="18" charset="0"/>
                <a:cs typeface="Times New Roman" panose="02020603050405020304" pitchFamily="18" charset="0"/>
              </a:rPr>
              <a:t>up_IR</a:t>
            </a:r>
            <a:r>
              <a:rPr lang="en" altLang="zh-CN" sz="2400" dirty="0">
                <a:latin typeface="Times New Roman" panose="02020603050405020304" pitchFamily="18" charset="0"/>
                <a:cs typeface="Times New Roman" panose="02020603050405020304" pitchFamily="18" charset="0"/>
              </a:rPr>
              <a:t>); </a:t>
            </a:r>
          </a:p>
          <a:p>
            <a:pPr>
              <a:buFont typeface="Arial" panose="020B0604020202020204" pitchFamily="34" charset="0"/>
              <a:buChar char="•"/>
            </a:pPr>
            <a:endParaRPr lang="en" altLang="zh-CN" sz="24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 altLang="zh-CN" sz="2400" dirty="0">
                <a:latin typeface="Times New Roman" panose="02020603050405020304" pitchFamily="18" charset="0"/>
                <a:cs typeface="Times New Roman" panose="02020603050405020304" pitchFamily="18" charset="0"/>
              </a:rPr>
              <a:t>Intron with </a:t>
            </a:r>
            <a:r>
              <a:rPr lang="en" altLang="zh-CN" sz="2400" i="1" dirty="0">
                <a:latin typeface="Times New Roman" panose="02020603050405020304" pitchFamily="18" charset="0"/>
                <a:cs typeface="Times New Roman" panose="02020603050405020304" pitchFamily="18" charset="0"/>
              </a:rPr>
              <a:t>∆IRI </a:t>
            </a:r>
            <a:r>
              <a:rPr lang="en" altLang="zh-CN" sz="2400" dirty="0">
                <a:latin typeface="Times New Roman" panose="02020603050405020304" pitchFamily="18" charset="0"/>
                <a:cs typeface="Times New Roman" panose="02020603050405020304" pitchFamily="18" charset="0"/>
              </a:rPr>
              <a:t>≤ −0.1 and the </a:t>
            </a:r>
            <a:r>
              <a:rPr lang="en" altLang="zh-CN" sz="2400" i="1" dirty="0">
                <a:latin typeface="Times New Roman" panose="02020603050405020304" pitchFamily="18" charset="0"/>
                <a:cs typeface="Times New Roman" panose="02020603050405020304" pitchFamily="18" charset="0"/>
              </a:rPr>
              <a:t>p</a:t>
            </a:r>
            <a:r>
              <a:rPr lang="en" altLang="zh-CN" sz="2400" dirty="0">
                <a:latin typeface="Times New Roman" panose="02020603050405020304" pitchFamily="18" charset="0"/>
                <a:cs typeface="Times New Roman" panose="02020603050405020304" pitchFamily="18" charset="0"/>
              </a:rPr>
              <a:t>-value of two-sided </a:t>
            </a:r>
            <a:r>
              <a:rPr lang="en" altLang="zh-CN" sz="2400" i="1" dirty="0">
                <a:latin typeface="Times New Roman" panose="02020603050405020304" pitchFamily="18" charset="0"/>
                <a:cs typeface="Times New Roman" panose="02020603050405020304" pitchFamily="18" charset="0"/>
              </a:rPr>
              <a:t>t </a:t>
            </a:r>
            <a:r>
              <a:rPr lang="en" altLang="zh-CN" sz="2400" dirty="0">
                <a:latin typeface="Times New Roman" panose="02020603050405020304" pitchFamily="18" charset="0"/>
                <a:cs typeface="Times New Roman" panose="02020603050405020304" pitchFamily="18" charset="0"/>
              </a:rPr>
              <a:t>test &lt;0.05 were defined as continuous down (</a:t>
            </a:r>
            <a:r>
              <a:rPr lang="en" altLang="zh-CN" sz="2400" dirty="0" err="1">
                <a:latin typeface="Times New Roman" panose="02020603050405020304" pitchFamily="18" charset="0"/>
                <a:cs typeface="Times New Roman" panose="02020603050405020304" pitchFamily="18" charset="0"/>
              </a:rPr>
              <a:t>down_IR</a:t>
            </a:r>
            <a:r>
              <a:rPr lang="en" altLang="zh-CN" sz="2400" dirty="0">
                <a:latin typeface="Times New Roman" panose="02020603050405020304" pitchFamily="18" charset="0"/>
                <a:cs typeface="Times New Roman" panose="02020603050405020304" pitchFamily="18" charset="0"/>
              </a:rPr>
              <a:t>); </a:t>
            </a:r>
          </a:p>
          <a:p>
            <a:pPr>
              <a:buFont typeface="Arial" panose="020B0604020202020204" pitchFamily="34" charset="0"/>
              <a:buChar char="•"/>
            </a:pPr>
            <a:endParaRPr lang="en" altLang="zh-CN" sz="2400" dirty="0">
              <a:latin typeface="Times New Roman" panose="02020603050405020304" pitchFamily="18" charset="0"/>
              <a:cs typeface="Times New Roman" panose="02020603050405020304" pitchFamily="18" charset="0"/>
            </a:endParaRPr>
          </a:p>
          <a:p>
            <a:endParaRPr lang="en" altLang="zh-C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4590449"/>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3" name="图片 2">
            <a:extLst>
              <a:ext uri="{FF2B5EF4-FFF2-40B4-BE49-F238E27FC236}">
                <a16:creationId xmlns:a16="http://schemas.microsoft.com/office/drawing/2014/main" id="{196774FE-81BB-734E-9899-5184187419CF}"/>
              </a:ext>
            </a:extLst>
          </p:cNvPr>
          <p:cNvPicPr>
            <a:picLocks noChangeAspect="1"/>
          </p:cNvPicPr>
          <p:nvPr/>
        </p:nvPicPr>
        <p:blipFill rotWithShape="1">
          <a:blip r:embed="rId4">
            <a:extLst>
              <a:ext uri="{28A0092B-C50C-407E-A947-70E740481C1C}">
                <a14:useLocalDpi xmlns:a14="http://schemas.microsoft.com/office/drawing/2010/main" val="0"/>
              </a:ext>
            </a:extLst>
          </a:blip>
          <a:srcRect r="67546"/>
          <a:stretch/>
        </p:blipFill>
        <p:spPr>
          <a:xfrm>
            <a:off x="3032482" y="285780"/>
            <a:ext cx="5835535" cy="5517396"/>
          </a:xfrm>
          <a:prstGeom prst="rect">
            <a:avLst/>
          </a:prstGeom>
        </p:spPr>
      </p:pic>
      <p:sp>
        <p:nvSpPr>
          <p:cNvPr id="4" name="矩形 3">
            <a:extLst>
              <a:ext uri="{FF2B5EF4-FFF2-40B4-BE49-F238E27FC236}">
                <a16:creationId xmlns:a16="http://schemas.microsoft.com/office/drawing/2014/main" id="{1D92AECB-3875-4849-BFD3-18122DCD52A8}"/>
              </a:ext>
            </a:extLst>
          </p:cNvPr>
          <p:cNvSpPr/>
          <p:nvPr/>
        </p:nvSpPr>
        <p:spPr>
          <a:xfrm>
            <a:off x="203760" y="5387678"/>
            <a:ext cx="10968545" cy="830997"/>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IRI: 0.1, retained introns were discovered in about one thirds (3,180/9,040) of the expressed genes </a:t>
            </a:r>
          </a:p>
        </p:txBody>
      </p:sp>
      <p:sp>
        <p:nvSpPr>
          <p:cNvPr id="5" name="矩形 4">
            <a:extLst>
              <a:ext uri="{FF2B5EF4-FFF2-40B4-BE49-F238E27FC236}">
                <a16:creationId xmlns:a16="http://schemas.microsoft.com/office/drawing/2014/main" id="{8E144290-DB12-7848-930E-08684F59A571}"/>
              </a:ext>
            </a:extLst>
          </p:cNvPr>
          <p:cNvSpPr/>
          <p:nvPr/>
        </p:nvSpPr>
        <p:spPr>
          <a:xfrm>
            <a:off x="59177" y="4574689"/>
            <a:ext cx="1218603" cy="461665"/>
          </a:xfrm>
          <a:prstGeom prst="rect">
            <a:avLst/>
          </a:prstGeom>
        </p:spPr>
        <p:txBody>
          <a:bodyPr wrap="none">
            <a:spAutoFit/>
          </a:bodyPr>
          <a:lstStyle/>
          <a:p>
            <a:r>
              <a:rPr lang="en" altLang="zh-CN" sz="2400" dirty="0">
                <a:latin typeface="Times New Roman" panose="02020603050405020304" pitchFamily="18" charset="0"/>
                <a:cs typeface="Times New Roman" panose="02020603050405020304" pitchFamily="18" charset="0"/>
              </a:rPr>
              <a:t>Figure 1</a:t>
            </a:r>
            <a:endParaRPr lang="zh-CN" altLang="en-US" sz="2400" dirty="0"/>
          </a:p>
        </p:txBody>
      </p:sp>
    </p:spTree>
    <p:extLst>
      <p:ext uri="{BB962C8B-B14F-4D97-AF65-F5344CB8AC3E}">
        <p14:creationId xmlns:p14="http://schemas.microsoft.com/office/powerpoint/2010/main" val="778917794"/>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 name="直接连接符 50"/>
          <p:cNvCxnSpPr/>
          <p:nvPr/>
        </p:nvCxnSpPr>
        <p:spPr>
          <a:xfrm>
            <a:off x="660400" y="760413"/>
            <a:ext cx="10858500" cy="0"/>
          </a:xfrm>
          <a:prstGeom prst="line">
            <a:avLst/>
          </a:prstGeom>
          <a:noFill/>
          <a:ln w="22225" cap="flat" cmpd="sng" algn="ctr">
            <a:solidFill>
              <a:srgbClr val="1C6299"/>
            </a:solidFill>
            <a:prstDash val="solid"/>
            <a:miter lim="800000"/>
          </a:ln>
          <a:effectLst/>
        </p:spPr>
      </p:cxnSp>
      <p:sp>
        <p:nvSpPr>
          <p:cNvPr id="52" name="标题占位符 1"/>
          <p:cNvSpPr txBox="1"/>
          <p:nvPr/>
        </p:nvSpPr>
        <p:spPr>
          <a:xfrm>
            <a:off x="965200" y="-100014"/>
            <a:ext cx="5435600" cy="817564"/>
          </a:xfrm>
          <a:prstGeom prst="rect">
            <a:avLst/>
          </a:prstGeom>
          <a:ln>
            <a:noFill/>
          </a:ln>
        </p:spPr>
        <p:txBody>
          <a:bodyPr vert="horz" lIns="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lvl="0">
              <a:defRPr/>
            </a:pPr>
            <a:r>
              <a:rPr lang="zh-CN" altLang="en-US" sz="2600" b="1" dirty="0">
                <a:solidFill>
                  <a:sysClr val="windowText" lastClr="000000"/>
                </a:solidFill>
                <a:latin typeface="Arial" panose="020B0604020202020204"/>
                <a:ea typeface="微软雅黑" panose="020B0503020204020204" pitchFamily="34" charset="-122"/>
              </a:rPr>
              <a:t>结果</a:t>
            </a:r>
          </a:p>
        </p:txBody>
      </p:sp>
      <p:grpSp>
        <p:nvGrpSpPr>
          <p:cNvPr id="54" name="组合 53"/>
          <p:cNvGrpSpPr/>
          <p:nvPr/>
        </p:nvGrpSpPr>
        <p:grpSpPr>
          <a:xfrm>
            <a:off x="203760" y="159728"/>
            <a:ext cx="725344" cy="619478"/>
            <a:chOff x="178632" y="159728"/>
            <a:chExt cx="725344" cy="619478"/>
          </a:xfrm>
        </p:grpSpPr>
        <p:sp>
          <p:nvSpPr>
            <p:cNvPr id="55" name="椭圆 54"/>
            <p:cNvSpPr/>
            <p:nvPr/>
          </p:nvSpPr>
          <p:spPr>
            <a:xfrm>
              <a:off x="358210" y="159728"/>
              <a:ext cx="468000" cy="468000"/>
            </a:xfrm>
            <a:prstGeom prst="ellipse">
              <a:avLst/>
            </a:prstGeom>
            <a:gradFill>
              <a:gsLst>
                <a:gs pos="0">
                  <a:srgbClr val="1C6299"/>
                </a:gs>
                <a:gs pos="100000">
                  <a:srgbClr val="5C307D">
                    <a:alpha val="9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6" name="文本框 55"/>
            <p:cNvSpPr txBox="1"/>
            <p:nvPr/>
          </p:nvSpPr>
          <p:spPr>
            <a:xfrm>
              <a:off x="230876" y="233483"/>
              <a:ext cx="673100"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03</a:t>
              </a:r>
              <a:endParaRPr kumimoji="0" lang="zh-CN" altLang="en-US" sz="16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7" name="椭圆 56"/>
            <p:cNvSpPr/>
            <p:nvPr/>
          </p:nvSpPr>
          <p:spPr>
            <a:xfrm>
              <a:off x="178632" y="602993"/>
              <a:ext cx="176213" cy="176213"/>
            </a:xfrm>
            <a:prstGeom prst="ellipse">
              <a:avLst/>
            </a:prstGeom>
            <a:gradFill>
              <a:gsLst>
                <a:gs pos="0">
                  <a:srgbClr val="1C6299"/>
                </a:gs>
                <a:gs pos="100000">
                  <a:srgbClr val="5C307D">
                    <a:alpha val="90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sp>
        <p:nvSpPr>
          <p:cNvPr id="59" name="文本框 58"/>
          <p:cNvSpPr txBox="1"/>
          <p:nvPr/>
        </p:nvSpPr>
        <p:spPr>
          <a:xfrm>
            <a:off x="660400" y="6583649"/>
            <a:ext cx="1941557"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自强不息 厚德载物</a:t>
            </a:r>
          </a:p>
        </p:txBody>
      </p:sp>
      <p:pic>
        <p:nvPicPr>
          <p:cNvPr id="61" name="图片 6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4913" y="176378"/>
            <a:ext cx="1897854" cy="555905"/>
          </a:xfrm>
          <a:prstGeom prst="rect">
            <a:avLst/>
          </a:prstGeom>
        </p:spPr>
      </p:pic>
      <p:sp>
        <p:nvSpPr>
          <p:cNvPr id="62" name="矩形 61"/>
          <p:cNvSpPr/>
          <p:nvPr/>
        </p:nvSpPr>
        <p:spPr>
          <a:xfrm>
            <a:off x="0" y="6570000"/>
            <a:ext cx="12192000" cy="288000"/>
          </a:xfrm>
          <a:prstGeom prst="rect">
            <a:avLst/>
          </a:prstGeom>
          <a:solidFill>
            <a:srgbClr val="1C629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3" name="文本框 62"/>
          <p:cNvSpPr txBox="1"/>
          <p:nvPr/>
        </p:nvSpPr>
        <p:spPr>
          <a:xfrm>
            <a:off x="594090" y="6583649"/>
            <a:ext cx="2031325" cy="246221"/>
          </a:xfrm>
          <a:prstGeom prst="rect">
            <a:avLst/>
          </a:prstGeom>
          <a:noFill/>
        </p:spPr>
        <p:txBody>
          <a:bodyPr wrap="none" rtlCol="0">
            <a:spAutoFit/>
          </a:bodyPr>
          <a:lstStyle/>
          <a:p>
            <a:pPr lvl="0">
              <a:defRPr/>
            </a:pPr>
            <a:r>
              <a:rPr lang="zh-CN" altLang="en-US" sz="1000" spc="600" dirty="0">
                <a:solidFill>
                  <a:prstClr val="white"/>
                </a:solidFill>
                <a:latin typeface="微软雅黑" panose="020B0503020204020204" pitchFamily="34" charset="-122"/>
                <a:ea typeface="微软雅黑" panose="020B0503020204020204" pitchFamily="34" charset="-122"/>
              </a:rPr>
              <a:t>知行合一、经世致用</a:t>
            </a:r>
            <a:endParaRPr kumimoji="0" lang="zh-CN" altLang="en-US" sz="1000" b="0" i="0" u="none" strike="noStrike" kern="1200" cap="none" spc="6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64" name="文本框 63"/>
          <p:cNvSpPr txBox="1"/>
          <p:nvPr/>
        </p:nvSpPr>
        <p:spPr>
          <a:xfrm>
            <a:off x="9137792" y="6583649"/>
            <a:ext cx="2484975" cy="246221"/>
          </a:xfrm>
          <a:prstGeom prst="rect">
            <a:avLst/>
          </a:prstGeom>
          <a:noFill/>
        </p:spPr>
        <p:txBody>
          <a:bodyPr wrap="none" rtlCol="0">
            <a:spAutoFit/>
          </a:bodyPr>
          <a:lstStyle/>
          <a:p>
            <a:pPr lvl="0" algn="r">
              <a:defRPr/>
            </a:pPr>
            <a:r>
              <a:rPr lang="en-US" altLang="zh-CN" sz="1000" spc="300" dirty="0">
                <a:solidFill>
                  <a:prstClr val="white"/>
                </a:solidFill>
                <a:latin typeface="Arial" panose="020B0604020202020204" pitchFamily="34" charset="0"/>
                <a:ea typeface="微软雅黑" panose="020B0503020204020204" pitchFamily="34" charset="-122"/>
                <a:cs typeface="Arial" panose="020B0604020202020204" pitchFamily="34" charset="0"/>
              </a:rPr>
              <a:t>Central South University</a:t>
            </a:r>
            <a:endParaRPr kumimoji="0" lang="zh-CN" altLang="en-US" sz="1000" b="0" i="0" u="none" strike="noStrike" kern="1200" cap="none" spc="30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sp>
        <p:nvSpPr>
          <p:cNvPr id="4" name="矩形 3">
            <a:extLst>
              <a:ext uri="{FF2B5EF4-FFF2-40B4-BE49-F238E27FC236}">
                <a16:creationId xmlns:a16="http://schemas.microsoft.com/office/drawing/2014/main" id="{1D92AECB-3875-4849-BFD3-18122DCD52A8}"/>
              </a:ext>
            </a:extLst>
          </p:cNvPr>
          <p:cNvSpPr/>
          <p:nvPr/>
        </p:nvSpPr>
        <p:spPr>
          <a:xfrm>
            <a:off x="137430" y="5003356"/>
            <a:ext cx="10968545" cy="1938992"/>
          </a:xfrm>
          <a:prstGeom prst="rect">
            <a:avLst/>
          </a:prstGeom>
        </p:spPr>
        <p:txBody>
          <a:bodyPr wrap="square">
            <a:spAutoFit/>
          </a:bodyPr>
          <a:lstStyle/>
          <a:p>
            <a:r>
              <a:rPr lang="en" altLang="zh-CN" sz="2400" dirty="0">
                <a:latin typeface="Times New Roman" panose="02020603050405020304" pitchFamily="18" charset="0"/>
                <a:cs typeface="Times New Roman" panose="02020603050405020304" pitchFamily="18" charset="0"/>
              </a:rPr>
              <a:t>882 IR events showing continuously increased (</a:t>
            </a:r>
            <a:r>
              <a:rPr lang="en" altLang="zh-CN" sz="2400" dirty="0" err="1">
                <a:latin typeface="Times New Roman" panose="02020603050405020304" pitchFamily="18" charset="0"/>
                <a:cs typeface="Times New Roman" panose="02020603050405020304" pitchFamily="18" charset="0"/>
              </a:rPr>
              <a:t>up_IR</a:t>
            </a:r>
            <a:r>
              <a:rPr lang="en" altLang="zh-CN" sz="2400" dirty="0">
                <a:latin typeface="Times New Roman" panose="02020603050405020304" pitchFamily="18" charset="0"/>
                <a:cs typeface="Times New Roman" panose="02020603050405020304" pitchFamily="18" charset="0"/>
              </a:rPr>
              <a:t>, including 443 introns belong to 368 genes) or decreased (</a:t>
            </a:r>
            <a:r>
              <a:rPr lang="en" altLang="zh-CN" sz="2400" dirty="0" err="1">
                <a:latin typeface="Times New Roman" panose="02020603050405020304" pitchFamily="18" charset="0"/>
                <a:cs typeface="Times New Roman" panose="02020603050405020304" pitchFamily="18" charset="0"/>
              </a:rPr>
              <a:t>down_IR</a:t>
            </a:r>
            <a:r>
              <a:rPr lang="en" altLang="zh-CN" sz="2400" dirty="0">
                <a:latin typeface="Times New Roman" panose="02020603050405020304" pitchFamily="18" charset="0"/>
                <a:cs typeface="Times New Roman" panose="02020603050405020304" pitchFamily="18" charset="0"/>
              </a:rPr>
              <a:t>, including 439 introns belong to 333 genes) IRI </a:t>
            </a:r>
          </a:p>
          <a:p>
            <a:endParaRPr lang="en" altLang="zh-CN" sz="2400" dirty="0">
              <a:latin typeface="Times New Roman" panose="02020603050405020304" pitchFamily="18" charset="0"/>
              <a:cs typeface="Times New Roman" panose="02020603050405020304" pitchFamily="18" charset="0"/>
            </a:endParaRPr>
          </a:p>
          <a:p>
            <a:r>
              <a:rPr lang="en" altLang="zh-CN" sz="2400" dirty="0" err="1">
                <a:latin typeface="Times New Roman" panose="02020603050405020304" pitchFamily="18" charset="0"/>
                <a:cs typeface="Times New Roman" panose="02020603050405020304" pitchFamily="18" charset="0"/>
              </a:rPr>
              <a:t>change_IR</a:t>
            </a:r>
            <a:r>
              <a:rPr lang="en" altLang="zh-CN" sz="2400" dirty="0">
                <a:latin typeface="Times New Roman" panose="02020603050405020304" pitchFamily="18" charset="0"/>
                <a:cs typeface="Times New Roman" panose="02020603050405020304" pitchFamily="18" charset="0"/>
              </a:rPr>
              <a:t>: 685 genes</a:t>
            </a:r>
          </a:p>
          <a:p>
            <a:endParaRPr lang="en" altLang="zh-CN" sz="2400" dirty="0">
              <a:latin typeface="Times New Roman" panose="02020603050405020304" pitchFamily="18" charset="0"/>
              <a:cs typeface="Times New Roman" panose="02020603050405020304" pitchFamily="18" charset="0"/>
            </a:endParaRPr>
          </a:p>
        </p:txBody>
      </p:sp>
      <p:sp>
        <p:nvSpPr>
          <p:cNvPr id="5" name="矩形 4">
            <a:extLst>
              <a:ext uri="{FF2B5EF4-FFF2-40B4-BE49-F238E27FC236}">
                <a16:creationId xmlns:a16="http://schemas.microsoft.com/office/drawing/2014/main" id="{8E144290-DB12-7848-930E-08684F59A571}"/>
              </a:ext>
            </a:extLst>
          </p:cNvPr>
          <p:cNvSpPr/>
          <p:nvPr/>
        </p:nvSpPr>
        <p:spPr>
          <a:xfrm>
            <a:off x="59177" y="4574689"/>
            <a:ext cx="1218603" cy="461665"/>
          </a:xfrm>
          <a:prstGeom prst="rect">
            <a:avLst/>
          </a:prstGeom>
        </p:spPr>
        <p:txBody>
          <a:bodyPr wrap="none">
            <a:spAutoFit/>
          </a:bodyPr>
          <a:lstStyle/>
          <a:p>
            <a:r>
              <a:rPr lang="en" altLang="zh-CN" sz="2400" dirty="0">
                <a:latin typeface="Times New Roman" panose="02020603050405020304" pitchFamily="18" charset="0"/>
                <a:cs typeface="Times New Roman" panose="02020603050405020304" pitchFamily="18" charset="0"/>
              </a:rPr>
              <a:t>Figure 1</a:t>
            </a:r>
            <a:endParaRPr lang="zh-CN" altLang="en-US" sz="2400" dirty="0"/>
          </a:p>
        </p:txBody>
      </p:sp>
      <p:pic>
        <p:nvPicPr>
          <p:cNvPr id="16" name="图片 15">
            <a:extLst>
              <a:ext uri="{FF2B5EF4-FFF2-40B4-BE49-F238E27FC236}">
                <a16:creationId xmlns:a16="http://schemas.microsoft.com/office/drawing/2014/main" id="{A6165B83-FD8F-0A4D-B8D1-B59A0BE25EF6}"/>
              </a:ext>
            </a:extLst>
          </p:cNvPr>
          <p:cNvPicPr>
            <a:picLocks noChangeAspect="1"/>
          </p:cNvPicPr>
          <p:nvPr/>
        </p:nvPicPr>
        <p:blipFill rotWithShape="1">
          <a:blip r:embed="rId4">
            <a:extLst>
              <a:ext uri="{28A0092B-C50C-407E-A947-70E740481C1C}">
                <a14:useLocalDpi xmlns:a14="http://schemas.microsoft.com/office/drawing/2010/main" val="0"/>
              </a:ext>
            </a:extLst>
          </a:blip>
          <a:srcRect r="67546"/>
          <a:stretch/>
        </p:blipFill>
        <p:spPr>
          <a:xfrm>
            <a:off x="3504593" y="181968"/>
            <a:ext cx="5134295" cy="4854386"/>
          </a:xfrm>
          <a:prstGeom prst="rect">
            <a:avLst/>
          </a:prstGeom>
        </p:spPr>
      </p:pic>
    </p:spTree>
    <p:extLst>
      <p:ext uri="{BB962C8B-B14F-4D97-AF65-F5344CB8AC3E}">
        <p14:creationId xmlns:p14="http://schemas.microsoft.com/office/powerpoint/2010/main" val="3049997903"/>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sld>
</file>

<file path=ppt/theme/theme1.xml><?xml version="1.0" encoding="utf-8"?>
<a:theme xmlns:a="http://schemas.openxmlformats.org/drawingml/2006/main" name="1_Office 主题​​">
  <a:themeElements>
    <a:clrScheme name="Office">
      <a:dk1>
        <a:sysClr val="windowText" lastClr="000000"/>
      </a:dk1>
      <a:lt1>
        <a:sysClr val="window" lastClr="CCE8C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100">
      <a:dk1>
        <a:sysClr val="windowText" lastClr="000000"/>
      </a:dk1>
      <a:lt1>
        <a:sysClr val="window" lastClr="CCE8CF"/>
      </a:lt1>
      <a:dk2>
        <a:srgbClr val="44546A"/>
      </a:dk2>
      <a:lt2>
        <a:srgbClr val="E7E6E6"/>
      </a:lt2>
      <a:accent1>
        <a:srgbClr val="591B89"/>
      </a:accent1>
      <a:accent2>
        <a:srgbClr val="EEB51A"/>
      </a:accent2>
      <a:accent3>
        <a:srgbClr val="591B89"/>
      </a:accent3>
      <a:accent4>
        <a:srgbClr val="EEB51A"/>
      </a:accent4>
      <a:accent5>
        <a:srgbClr val="591B89"/>
      </a:accent5>
      <a:accent6>
        <a:srgbClr val="EEB51A"/>
      </a:accent6>
      <a:hlink>
        <a:srgbClr val="591B89"/>
      </a:hlink>
      <a:folHlink>
        <a:srgbClr val="EEB51A"/>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9448</TotalTime>
  <Words>2535</Words>
  <Application>Microsoft Macintosh PowerPoint</Application>
  <PresentationFormat>宽屏</PresentationFormat>
  <Paragraphs>327</Paragraphs>
  <Slides>24</Slides>
  <Notes>23</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24</vt:i4>
      </vt:variant>
    </vt:vector>
  </HeadingPairs>
  <TitlesOfParts>
    <vt:vector size="34" baseType="lpstr">
      <vt:lpstr>等线</vt:lpstr>
      <vt:lpstr>等线 Light</vt:lpstr>
      <vt:lpstr>微软雅黑</vt:lpstr>
      <vt:lpstr>Lato</vt:lpstr>
      <vt:lpstr>Arial</vt:lpstr>
      <vt:lpstr>Calibri</vt:lpstr>
      <vt:lpstr>Calibri Light</vt:lpstr>
      <vt:lpstr>Times New Roman</vt:lpstr>
      <vt:lpstr>1_Office 主题​​</vt:lpstr>
      <vt:lpstr>1_自定义设计方案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紫色沉稳简约毕业答辩毕业论文答辩PPT</dc:title>
  <dc:creator>lenovo</dc:creator>
  <cp:lastModifiedBy>Microsoft Office User</cp:lastModifiedBy>
  <cp:revision>174</cp:revision>
  <dcterms:created xsi:type="dcterms:W3CDTF">2019-03-09T08:01:00Z</dcterms:created>
  <dcterms:modified xsi:type="dcterms:W3CDTF">2021-06-08T02:13:13Z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

<file path=docProps/thumbnail.jpeg>
</file>